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72" r:id="rId5"/>
    <p:sldId id="261" r:id="rId6"/>
    <p:sldId id="271" r:id="rId7"/>
    <p:sldId id="262" r:id="rId8"/>
    <p:sldId id="267" r:id="rId9"/>
    <p:sldId id="269" r:id="rId10"/>
    <p:sldId id="270" r:id="rId11"/>
    <p:sldId id="263" r:id="rId12"/>
    <p:sldId id="264" r:id="rId13"/>
    <p:sldId id="273" r:id="rId14"/>
    <p:sldId id="265" r:id="rId15"/>
    <p:sldId id="259" r:id="rId16"/>
    <p:sldId id="26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8600"/>
    <a:srgbClr val="051F36"/>
    <a:srgbClr val="0D457A"/>
    <a:srgbClr val="2471BC"/>
    <a:srgbClr val="2877C4"/>
    <a:srgbClr val="1E5C99"/>
    <a:srgbClr val="389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43"/>
  </p:normalViewPr>
  <p:slideViewPr>
    <p:cSldViewPr snapToGrid="0" snapToObjects="1">
      <p:cViewPr varScale="1">
        <p:scale>
          <a:sx n="72" d="100"/>
          <a:sy n="72" d="100"/>
        </p:scale>
        <p:origin x="6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241C02-7A7D-2F40-93E7-1F05CC849D1E}" type="datetimeFigureOut">
              <a:rPr lang="en-US" smtClean="0"/>
              <a:t>1/8/2017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D9744-4DFF-3045-B521-1196E8F90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972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9744-4DFF-3045-B521-1196E8F902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860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9744-4DFF-3045-B521-1196E8F902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437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9744-4DFF-3045-B521-1196E8F902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6058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9744-4DFF-3045-B521-1196E8F902B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225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9744-4DFF-3045-B521-1196E8F902B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595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9744-4DFF-3045-B521-1196E8F902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718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9744-4DFF-3045-B521-1196E8F902B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47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9744-4DFF-3045-B521-1196E8F902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74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9744-4DFF-3045-B521-1196E8F902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94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9744-4DFF-3045-B521-1196E8F902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479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9744-4DFF-3045-B521-1196E8F902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258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9744-4DFF-3045-B521-1196E8F902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871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9744-4DFF-3045-B521-1196E8F902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5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9744-4DFF-3045-B521-1196E8F902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740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9744-4DFF-3045-B521-1196E8F902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57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C1E88-2985-804A-8646-3FE4B228F5CE}" type="datetime1">
              <a:rPr lang="ru-RU" smtClean="0"/>
              <a:t>08.01.2017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99F41-A33A-7F49-A270-F6D562E20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92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979BD-097F-3649-9276-CBBA435726F9}" type="datetime1">
              <a:rPr lang="ru-RU" smtClean="0"/>
              <a:t>08.01.2017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99F41-A33A-7F49-A270-F6D562E20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873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033A-6AC2-C143-B876-E167B4A3E212}" type="datetime1">
              <a:rPr lang="ru-RU" smtClean="0"/>
              <a:t>08.01.2017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99F41-A33A-7F49-A270-F6D562E20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599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CE9C-D057-D54F-9B25-A09267127774}" type="datetime1">
              <a:rPr lang="ru-RU" smtClean="0"/>
              <a:t>08.01.2017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99F41-A33A-7F49-A270-F6D562E20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44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B92FC-87EB-A246-AC42-CE7EB4D1DC63}" type="datetime1">
              <a:rPr lang="ru-RU" smtClean="0"/>
              <a:t>08.01.2017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99F41-A33A-7F49-A270-F6D562E20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50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65CBB-4FA3-CF46-A3F9-A7371A1494BB}" type="datetime1">
              <a:rPr lang="ru-RU" smtClean="0"/>
              <a:t>08.01.2017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99F41-A33A-7F49-A270-F6D562E20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818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1E08D-9CC3-7546-BB34-584BDDAD60AB}" type="datetime1">
              <a:rPr lang="ru-RU" smtClean="0"/>
              <a:t>08.01.2017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99F41-A33A-7F49-A270-F6D562E20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7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A8989-BB83-6344-AFD3-76D39D16C17B}" type="datetime1">
              <a:rPr lang="ru-RU" smtClean="0"/>
              <a:t>08.01.2017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99F41-A33A-7F49-A270-F6D562E20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41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FBBAA-38AA-5544-B4EA-37691C1EB4D3}" type="datetime1">
              <a:rPr lang="ru-RU" smtClean="0"/>
              <a:t>08.01.2017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99F41-A33A-7F49-A270-F6D562E20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39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BCBA6-A187-D44E-A0A8-F21404B7D822}" type="datetime1">
              <a:rPr lang="ru-RU" smtClean="0"/>
              <a:t>08.01.2017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99F41-A33A-7F49-A270-F6D562E20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070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53527-CEFB-5F42-97FB-2D5296BF8D2C}" type="datetime1">
              <a:rPr lang="ru-RU" smtClean="0"/>
              <a:t>08.01.2017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99F41-A33A-7F49-A270-F6D562E20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94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139855-57A6-CA4A-88D8-5C7DF50E41ED}" type="datetime1">
              <a:rPr lang="ru-RU" smtClean="0"/>
              <a:t>08.01.2017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99F41-A33A-7F49-A270-F6D562E20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88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0.png"/><Relationship Id="rId9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6" Type="http://schemas.openxmlformats.org/officeDocument/2006/relationships/image" Target="../media/image2.jp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image" Target="../media/image2.jp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12.png"/><Relationship Id="rId10" Type="http://schemas.openxmlformats.org/officeDocument/2006/relationships/image" Target="../media/image2.jpg"/><Relationship Id="rId4" Type="http://schemas.openxmlformats.org/officeDocument/2006/relationships/image" Target="../media/image70.png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9" r="12331"/>
          <a:stretch/>
        </p:blipFill>
        <p:spPr>
          <a:xfrm rot="-60000">
            <a:off x="-239288" y="-210863"/>
            <a:ext cx="12747873" cy="70690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11993" y="1865869"/>
            <a:ext cx="88490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Система автоматического регулирования движения на перекрестках для транспортных средств, управляемых автопилотом</a:t>
            </a:r>
            <a:r>
              <a:rPr lang="en-US" sz="3200" b="1" dirty="0">
                <a:effectLst/>
              </a:rPr>
              <a:t> </a:t>
            </a:r>
            <a:endParaRPr lang="en-US" sz="32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63" y="284191"/>
            <a:ext cx="1015337" cy="10153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89961" y="432488"/>
            <a:ext cx="7611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НАУЧНО-ОБРАЗОВАТЕЛЬНОЕ СОРЕВНОВАНИЕ «ШАГ В БУДУЩЕЕ, МОСКВА»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58618" y="926759"/>
            <a:ext cx="890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Кафедра ИУ3 МГТУ им. </a:t>
            </a:r>
            <a:r>
              <a:rPr lang="ru-RU" dirty="0" err="1"/>
              <a:t>Н.Э.Баумана</a:t>
            </a:r>
            <a:r>
              <a:rPr lang="ru-RU" dirty="0"/>
              <a:t> «Информационные системы и телекоммуникации»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296037" y="3917090"/>
            <a:ext cx="2441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Автор: 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936277" y="3921206"/>
            <a:ext cx="5346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Рахманов Сергей</a:t>
            </a:r>
          </a:p>
          <a:p>
            <a:r>
              <a:rPr lang="ru-RU" sz="2400" dirty="0"/>
              <a:t>ГБОУ школа №368 «Лосиный остров»</a:t>
            </a:r>
            <a:r>
              <a:rPr lang="en-US" sz="2400" dirty="0"/>
              <a:t> </a:t>
            </a:r>
            <a:r>
              <a:rPr lang="ru-RU" sz="2400" dirty="0"/>
              <a:t> 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4287797" y="4860318"/>
            <a:ext cx="2441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Руководитель: 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6928037" y="4864434"/>
            <a:ext cx="53463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Павлов Юрий Николаевич</a:t>
            </a:r>
            <a:r>
              <a:rPr lang="en-US" sz="2400" dirty="0"/>
              <a:t> </a:t>
            </a:r>
            <a:endParaRPr lang="ru-RU" sz="2400" dirty="0"/>
          </a:p>
          <a:p>
            <a:r>
              <a:rPr lang="ru-RU" sz="2400" dirty="0" err="1"/>
              <a:t>докт</a:t>
            </a:r>
            <a:r>
              <a:rPr lang="ru-RU" sz="2400" dirty="0"/>
              <a:t>. </a:t>
            </a:r>
            <a:r>
              <a:rPr lang="ru-RU" sz="2400" dirty="0" err="1"/>
              <a:t>техн</a:t>
            </a:r>
            <a:r>
              <a:rPr lang="ru-RU" sz="2400" dirty="0"/>
              <a:t>. наук, профессор, </a:t>
            </a:r>
          </a:p>
          <a:p>
            <a:r>
              <a:rPr lang="ru-RU" sz="2400" dirty="0"/>
              <a:t>МГТУ им. Н.Э. Баумана </a:t>
            </a:r>
            <a:r>
              <a:rPr lang="en-US" sz="2400" dirty="0"/>
              <a:t> </a:t>
            </a:r>
            <a:r>
              <a:rPr lang="ru-RU" sz="2400" dirty="0"/>
              <a:t> 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4769708" y="6392562"/>
            <a:ext cx="2441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Москва, 2017 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624" y="274473"/>
            <a:ext cx="864970" cy="102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95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24975" y="6542094"/>
            <a:ext cx="2743200" cy="365125"/>
          </a:xfrm>
        </p:spPr>
        <p:txBody>
          <a:bodyPr/>
          <a:lstStyle/>
          <a:p>
            <a:fld id="{BD799F41-A33A-7F49-A270-F6D562E209B4}" type="slidenum">
              <a:rPr lang="en-US" smtClean="0"/>
              <a:t>10</a:t>
            </a:fld>
            <a:endParaRPr lang="en-US" dirty="0"/>
          </a:p>
        </p:txBody>
      </p:sp>
      <p:sp>
        <p:nvSpPr>
          <p:cNvPr id="10" name="Snip Single Corner Rectangle 9"/>
          <p:cNvSpPr/>
          <p:nvPr/>
        </p:nvSpPr>
        <p:spPr>
          <a:xfrm>
            <a:off x="100008" y="1226509"/>
            <a:ext cx="11901492" cy="73019"/>
          </a:xfrm>
          <a:prstGeom prst="snip1Rect">
            <a:avLst/>
          </a:prstGeom>
          <a:gradFill flip="none" rotWithShape="1">
            <a:gsLst>
              <a:gs pos="0">
                <a:srgbClr val="1E5C99"/>
              </a:gs>
              <a:gs pos="50000">
                <a:srgbClr val="2877C4"/>
              </a:gs>
              <a:gs pos="100000">
                <a:srgbClr val="389D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43583" y="274253"/>
            <a:ext cx="9741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1E5C99"/>
                </a:solidFill>
              </a:rPr>
              <a:t>Алгоритмы корректирующих воздействий</a:t>
            </a:r>
            <a:endParaRPr lang="en-US" sz="4000" b="1" dirty="0">
              <a:solidFill>
                <a:srgbClr val="1E5C99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1368" y="5532610"/>
            <a:ext cx="1005404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ym typeface="Symbol" charset="2"/>
              </a:rPr>
              <a:t></a:t>
            </a:r>
            <a:r>
              <a:rPr lang="ru-RU" sz="2000" b="1" dirty="0" err="1"/>
              <a:t>V</a:t>
            </a:r>
            <a:r>
              <a:rPr lang="ru-RU" sz="2000" b="1" dirty="0"/>
              <a:t> </a:t>
            </a:r>
            <a:r>
              <a:rPr lang="en-US" sz="2000" b="1" dirty="0"/>
              <a:t>   </a:t>
            </a:r>
            <a:r>
              <a:rPr lang="ru-RU" sz="2000" dirty="0"/>
              <a:t>- разница в скоростях между БТС и БТС, идущим впереди;</a:t>
            </a:r>
          </a:p>
          <a:p>
            <a:r>
              <a:rPr lang="ru-RU" sz="2000" b="1" dirty="0" err="1"/>
              <a:t>V</a:t>
            </a:r>
            <a:r>
              <a:rPr lang="en-US" sz="2000" b="1" baseline="-25000" dirty="0"/>
              <a:t>max</a:t>
            </a:r>
            <a:r>
              <a:rPr lang="ru-RU" sz="2000" b="1" dirty="0"/>
              <a:t> </a:t>
            </a:r>
            <a:r>
              <a:rPr lang="ru-RU" sz="2000" dirty="0"/>
              <a:t>– максимальная скорость, до которой необходимо</a:t>
            </a:r>
            <a:r>
              <a:rPr lang="en-US" sz="2000" dirty="0"/>
              <a:t> </a:t>
            </a:r>
            <a:r>
              <a:rPr lang="ru-RU" sz="2000" dirty="0"/>
              <a:t>разогнаться БТС;</a:t>
            </a:r>
            <a:endParaRPr lang="en-US" sz="2000" dirty="0"/>
          </a:p>
          <a:p>
            <a:r>
              <a:rPr lang="ru-RU" sz="2000" b="1" dirty="0" err="1"/>
              <a:t>T</a:t>
            </a:r>
            <a:r>
              <a:rPr lang="ru-RU" sz="2000" b="1" dirty="0"/>
              <a:t>   </a:t>
            </a:r>
            <a:r>
              <a:rPr lang="en-US" sz="2000" b="1" dirty="0"/>
              <a:t>   </a:t>
            </a:r>
            <a:r>
              <a:rPr lang="ru-RU" sz="2000" b="1" dirty="0"/>
              <a:t> </a:t>
            </a:r>
            <a:r>
              <a:rPr lang="ru-RU" sz="2000" dirty="0"/>
              <a:t>- время, отведенное на выход не требуемую дистанцию; </a:t>
            </a:r>
            <a:endParaRPr lang="en-US" sz="2000" dirty="0"/>
          </a:p>
          <a:p>
            <a:r>
              <a:rPr lang="ru-RU" sz="2000" b="1" dirty="0" err="1"/>
              <a:t>D</a:t>
            </a:r>
            <a:r>
              <a:rPr lang="ru-RU" sz="2000" b="1" dirty="0"/>
              <a:t>   </a:t>
            </a:r>
            <a:r>
              <a:rPr lang="en-US" sz="2000" b="1" dirty="0"/>
              <a:t>   </a:t>
            </a:r>
            <a:r>
              <a:rPr lang="ru-RU" sz="2000" dirty="0"/>
              <a:t>- разница между текущей и требуемой дистанцией. 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31368" y="1655544"/>
                <a:ext cx="41781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1" i="1" smtClean="0">
                          <a:solidFill>
                            <a:srgbClr val="000000"/>
                          </a:solidFill>
                          <a:effectLst/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Вариант 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effectLst/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𝟑</m:t>
                      </m:r>
                      <m:r>
                        <a:rPr lang="ru-RU" sz="2400" b="1" i="1" smtClean="0">
                          <a:solidFill>
                            <a:srgbClr val="000000"/>
                          </a:solidFill>
                          <a:effectLst/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: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effectLst/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   </m:t>
                      </m:r>
                      <m:r>
                        <a:rPr lang="ru-RU" sz="2400" b="1" i="1">
                          <a:latin typeface="Cambria Math" charset="0"/>
                        </a:rPr>
                        <m:t>∆</m:t>
                      </m:r>
                      <m:r>
                        <a:rPr lang="en-US" sz="2400" b="1" i="1">
                          <a:latin typeface="Cambria Math" charset="0"/>
                        </a:rPr>
                        <m:t>𝑽</m:t>
                      </m:r>
                      <m:r>
                        <a:rPr lang="en-US" sz="2400" b="1" i="1" smtClean="0">
                          <a:latin typeface="Cambria Math" charset="0"/>
                        </a:rPr>
                        <m:t>&lt;</m:t>
                      </m:r>
                      <m:r>
                        <a:rPr lang="ru-RU" sz="2400" b="1" i="1">
                          <a:latin typeface="Cambria Math" charset="0"/>
                        </a:rPr>
                        <m:t>𝟎</m:t>
                      </m:r>
                      <m:r>
                        <m:rPr>
                          <m:nor/>
                        </m:rPr>
                        <a:rPr lang="ru-RU" sz="2400" b="1"/>
                        <m:t> и </m:t>
                      </m:r>
                      <m:r>
                        <a:rPr lang="ru-RU" sz="2400" b="1" i="1">
                          <a:latin typeface="Cambria Math" charset="0"/>
                        </a:rPr>
                        <m:t>𝑫</m:t>
                      </m:r>
                      <m:r>
                        <a:rPr lang="ru-RU" sz="2400" b="1" i="1">
                          <a:latin typeface="Cambria Math" charset="0"/>
                        </a:rPr>
                        <m:t>&gt;</m:t>
                      </m:r>
                      <m:r>
                        <a:rPr lang="ru-RU" sz="2400" b="1" i="1">
                          <a:latin typeface="Cambria Math" charset="0"/>
                        </a:rPr>
                        <m:t>𝟎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68" y="1655544"/>
                <a:ext cx="4178195" cy="461665"/>
              </a:xfrm>
              <a:prstGeom prst="rect">
                <a:avLst/>
              </a:prstGeom>
              <a:blipFill rotWithShape="0">
                <a:blip r:embed="rId4"/>
                <a:stretch>
                  <a:fillRect t="-105333" b="-1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034134" y="3763129"/>
                <a:ext cx="1253292" cy="7850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charset="0"/>
                        </a:rPr>
                        <m:t>𝒂</m:t>
                      </m:r>
                      <m:r>
                        <a:rPr lang="en-US" sz="2400" b="0" i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charset="0"/>
                            </a:rPr>
                            <m:t>𝜟</m:t>
                          </m:r>
                          <m:r>
                            <a:rPr lang="en-US" sz="2400" b="1" i="1">
                              <a:latin typeface="Cambria Math" charset="0"/>
                            </a:rPr>
                            <m:t>𝑽</m:t>
                          </m:r>
                        </m:num>
                        <m:den>
                          <m:r>
                            <a:rPr lang="en-US" sz="2400" b="1" i="1">
                              <a:latin typeface="Cambria Math" charset="0"/>
                            </a:rPr>
                            <m:t>𝒕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4134" y="3763129"/>
                <a:ext cx="1253292" cy="7850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9" t="20792" r="16810" b="23779"/>
          <a:stretch/>
        </p:blipFill>
        <p:spPr>
          <a:xfrm>
            <a:off x="1149521" y="2360710"/>
            <a:ext cx="3814351" cy="30494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048577" y="2617318"/>
                <a:ext cx="58496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charset="0"/>
                        </a:rPr>
                        <m:t>𝜟</m:t>
                      </m:r>
                      <m:r>
                        <a:rPr lang="en-US" sz="2400" b="1" i="1" smtClean="0">
                          <a:latin typeface="Cambria Math" charset="0"/>
                        </a:rPr>
                        <m:t>𝑽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charset="0"/>
                            </a:rPr>
                            <m:t>𝒕</m:t>
                          </m:r>
                        </m:e>
                        <m:sup>
                          <m:r>
                            <a:rPr lang="en-US" sz="2400" b="0" i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0">
                          <a:latin typeface="Cambria Math" charset="0"/>
                        </a:rPr>
                        <m:t>+(4</m:t>
                      </m:r>
                      <m:r>
                        <a:rPr lang="en-US" sz="2400" b="1" i="1">
                          <a:latin typeface="Cambria Math" charset="0"/>
                        </a:rPr>
                        <m:t>𝑫</m:t>
                      </m:r>
                      <m:r>
                        <a:rPr lang="en-US" sz="2400" b="0" i="0">
                          <a:latin typeface="Cambria Math" charset="0"/>
                        </a:rPr>
                        <m:t>−2</m:t>
                      </m:r>
                      <m:r>
                        <a:rPr lang="en-US" sz="2400" b="1" i="1">
                          <a:latin typeface="Cambria Math" charset="0"/>
                        </a:rPr>
                        <m:t>𝜟</m:t>
                      </m:r>
                      <m:r>
                        <a:rPr lang="en-US" sz="2400" b="1" i="1">
                          <a:latin typeface="Cambria Math" charset="0"/>
                        </a:rPr>
                        <m:t>𝑽</m:t>
                      </m:r>
                      <m:r>
                        <a:rPr lang="en-US" sz="2400" b="0" i="0">
                          <a:latin typeface="Cambria Math" charset="0"/>
                        </a:rPr>
                        <m:t>−2</m:t>
                      </m:r>
                      <m:r>
                        <a:rPr lang="en-US" sz="2400" b="1" i="1">
                          <a:latin typeface="Cambria Math" charset="0"/>
                        </a:rPr>
                        <m:t>𝜟</m:t>
                      </m:r>
                      <m:r>
                        <a:rPr lang="en-US" sz="2400" b="1" i="1">
                          <a:latin typeface="Cambria Math" charset="0"/>
                        </a:rPr>
                        <m:t>𝑽𝑻</m:t>
                      </m:r>
                      <m:r>
                        <a:rPr lang="en-US" sz="2400" b="0" i="0">
                          <a:latin typeface="Cambria Math" charset="0"/>
                        </a:rPr>
                        <m:t>)</m:t>
                      </m:r>
                      <m:r>
                        <a:rPr lang="en-US" sz="2400" b="1" i="1">
                          <a:latin typeface="Cambria Math" charset="0"/>
                        </a:rPr>
                        <m:t>𝒕</m:t>
                      </m:r>
                      <m:r>
                        <a:rPr lang="en-US" sz="2400" b="0" i="0">
                          <a:latin typeface="Cambria Math" charset="0"/>
                        </a:rPr>
                        <m:t>+</m:t>
                      </m:r>
                      <m:r>
                        <a:rPr lang="en-US" sz="2400" b="1" i="1">
                          <a:latin typeface="Cambria Math" charset="0"/>
                        </a:rPr>
                        <m:t>𝜟</m:t>
                      </m:r>
                      <m:r>
                        <a:rPr lang="en-US" sz="2400" b="1" i="1">
                          <a:latin typeface="Cambria Math" charset="0"/>
                        </a:rPr>
                        <m:t>𝑽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charset="0"/>
                            </a:rPr>
                            <m:t>𝑻</m:t>
                          </m:r>
                        </m:e>
                        <m:sup>
                          <m:r>
                            <a:rPr lang="en-US" sz="2400" b="0" i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577" y="2617318"/>
                <a:ext cx="5849678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648" y="213293"/>
            <a:ext cx="750419" cy="8863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5" y="204193"/>
            <a:ext cx="877034" cy="87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299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24975" y="6542094"/>
            <a:ext cx="2743200" cy="365125"/>
          </a:xfrm>
        </p:spPr>
        <p:txBody>
          <a:bodyPr/>
          <a:lstStyle/>
          <a:p>
            <a:fld id="{BD799F41-A33A-7F49-A270-F6D562E209B4}" type="slidenum">
              <a:rPr lang="en-US" smtClean="0"/>
              <a:t>11</a:t>
            </a:fld>
            <a:endParaRPr lang="en-US" dirty="0"/>
          </a:p>
        </p:txBody>
      </p:sp>
      <p:sp>
        <p:nvSpPr>
          <p:cNvPr id="10" name="Snip Single Corner Rectangle 9"/>
          <p:cNvSpPr/>
          <p:nvPr/>
        </p:nvSpPr>
        <p:spPr>
          <a:xfrm>
            <a:off x="100008" y="1226509"/>
            <a:ext cx="11901492" cy="73019"/>
          </a:xfrm>
          <a:prstGeom prst="snip1Rect">
            <a:avLst/>
          </a:prstGeom>
          <a:gradFill flip="none" rotWithShape="1">
            <a:gsLst>
              <a:gs pos="0">
                <a:srgbClr val="1E5C99"/>
              </a:gs>
              <a:gs pos="50000">
                <a:srgbClr val="2877C4"/>
              </a:gs>
              <a:gs pos="100000">
                <a:srgbClr val="389D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55775" y="274253"/>
            <a:ext cx="9741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1E5C99"/>
                </a:solidFill>
              </a:rPr>
              <a:t>Программная реализация модели</a:t>
            </a:r>
            <a:endParaRPr lang="en-US" sz="4000" b="1" dirty="0">
              <a:solidFill>
                <a:srgbClr val="1E5C99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74319" y="1972489"/>
            <a:ext cx="5708468" cy="16328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ru-RU" sz="2200" dirty="0"/>
              <a:t>Удобно менять параметры алгоритмов</a:t>
            </a:r>
            <a:endParaRPr lang="en-US" sz="2200" dirty="0"/>
          </a:p>
          <a:p>
            <a:pPr marL="285750" indent="-285750">
              <a:buFont typeface="Arial" charset="0"/>
              <a:buChar char="•"/>
            </a:pPr>
            <a:r>
              <a:rPr lang="ru-RU" sz="2200" dirty="0"/>
              <a:t>Не требует </a:t>
            </a:r>
            <a:r>
              <a:rPr lang="ru-RU" sz="2200" dirty="0" err="1"/>
              <a:t>компеляции</a:t>
            </a:r>
            <a:endParaRPr lang="ru-RU" sz="2200" dirty="0"/>
          </a:p>
          <a:p>
            <a:pPr marL="285750" indent="-285750">
              <a:buFont typeface="Arial" charset="0"/>
              <a:buChar char="•"/>
            </a:pPr>
            <a:r>
              <a:rPr lang="ru-RU" sz="2200" dirty="0"/>
              <a:t>Возможность предварительного просмотра результата работы алгоритма</a:t>
            </a:r>
            <a:r>
              <a:rPr lang="en-US" sz="2200" dirty="0"/>
              <a:t>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74319" y="4361923"/>
            <a:ext cx="5708468" cy="22716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ru-RU" sz="2200" dirty="0"/>
              <a:t>Наглядная визуализация результатов работы модели</a:t>
            </a:r>
            <a:r>
              <a:rPr lang="en-US" sz="2200" dirty="0"/>
              <a:t>. </a:t>
            </a:r>
            <a:endParaRPr lang="ru-RU" sz="2200" dirty="0"/>
          </a:p>
          <a:p>
            <a:pPr marL="285750" indent="-285750">
              <a:buFont typeface="Arial" charset="0"/>
              <a:buChar char="•"/>
            </a:pPr>
            <a:r>
              <a:rPr lang="ru-RU" sz="2200" dirty="0"/>
              <a:t>Имитация</a:t>
            </a:r>
            <a:r>
              <a:rPr lang="en-US" sz="2200" dirty="0"/>
              <a:t> </a:t>
            </a:r>
            <a:r>
              <a:rPr lang="ru-RU" sz="2200" dirty="0"/>
              <a:t>традиционной (светофорной) системы управления перекрестком. </a:t>
            </a:r>
          </a:p>
          <a:p>
            <a:pPr marL="285750" indent="-285750">
              <a:buFont typeface="Arial" charset="0"/>
              <a:buChar char="•"/>
            </a:pPr>
            <a:r>
              <a:rPr lang="ru-RU" sz="2200" dirty="0"/>
              <a:t>Сравнение пропускной способности разных алгоритмов управления</a:t>
            </a:r>
            <a:endParaRPr lang="en-US" sz="2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374" y="4343613"/>
            <a:ext cx="3611201" cy="21089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7566" y="1397724"/>
            <a:ext cx="6648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Реализация алгоритмов модели: </a:t>
            </a:r>
            <a:r>
              <a:rPr lang="en-US" sz="2400" b="1" dirty="0"/>
              <a:t>VBA (MS Excel)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6273" y="3900258"/>
            <a:ext cx="6400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Визуализация: </a:t>
            </a:r>
            <a:r>
              <a:rPr lang="ru-RU" sz="2400" b="1" dirty="0" err="1"/>
              <a:t>AnyLogic</a:t>
            </a:r>
            <a:r>
              <a:rPr lang="ru-RU" sz="2400" b="1" dirty="0"/>
              <a:t> 7.3.6 </a:t>
            </a:r>
            <a:r>
              <a:rPr lang="ru-RU" sz="2400" b="1" dirty="0" err="1"/>
              <a:t>Learning</a:t>
            </a:r>
            <a:r>
              <a:rPr lang="ru-RU" sz="2400" b="1" dirty="0"/>
              <a:t> </a:t>
            </a:r>
            <a:r>
              <a:rPr lang="ru-RU" sz="2400" b="1" dirty="0" err="1"/>
              <a:t>Edition</a:t>
            </a:r>
            <a:r>
              <a:rPr lang="ru-RU" sz="2400" dirty="0"/>
              <a:t> </a:t>
            </a:r>
            <a:endParaRPr lang="en-US" sz="2400" dirty="0"/>
          </a:p>
        </p:txBody>
      </p:sp>
      <p:sp>
        <p:nvSpPr>
          <p:cNvPr id="12" name="U-Turn Arrow 11"/>
          <p:cNvSpPr/>
          <p:nvPr/>
        </p:nvSpPr>
        <p:spPr>
          <a:xfrm rot="5400000">
            <a:off x="4826063" y="4107614"/>
            <a:ext cx="2952209" cy="380135"/>
          </a:xfrm>
          <a:prstGeom prst="uturnArrow">
            <a:avLst>
              <a:gd name="adj1" fmla="val 26420"/>
              <a:gd name="adj2" fmla="val 25000"/>
              <a:gd name="adj3" fmla="val 31873"/>
              <a:gd name="adj4" fmla="val 5000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621" y="1484718"/>
            <a:ext cx="3771870" cy="212064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2" t="9882" r="15105" b="9871"/>
          <a:stretch/>
        </p:blipFill>
        <p:spPr>
          <a:xfrm>
            <a:off x="8740238" y="2218651"/>
            <a:ext cx="3095487" cy="199505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648" y="213293"/>
            <a:ext cx="750419" cy="88632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5" y="204193"/>
            <a:ext cx="877034" cy="87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1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24975" y="6542094"/>
            <a:ext cx="2743200" cy="365125"/>
          </a:xfrm>
        </p:spPr>
        <p:txBody>
          <a:bodyPr/>
          <a:lstStyle/>
          <a:p>
            <a:fld id="{BD799F41-A33A-7F49-A270-F6D562E209B4}" type="slidenum">
              <a:rPr lang="en-US" smtClean="0"/>
              <a:t>12</a:t>
            </a:fld>
            <a:endParaRPr lang="en-US" dirty="0"/>
          </a:p>
        </p:txBody>
      </p:sp>
      <p:sp>
        <p:nvSpPr>
          <p:cNvPr id="10" name="Snip Single Corner Rectangle 9"/>
          <p:cNvSpPr/>
          <p:nvPr/>
        </p:nvSpPr>
        <p:spPr>
          <a:xfrm>
            <a:off x="100008" y="1226509"/>
            <a:ext cx="11901492" cy="73019"/>
          </a:xfrm>
          <a:prstGeom prst="snip1Rect">
            <a:avLst/>
          </a:prstGeom>
          <a:gradFill flip="none" rotWithShape="1">
            <a:gsLst>
              <a:gs pos="0">
                <a:srgbClr val="1E5C99"/>
              </a:gs>
              <a:gs pos="50000">
                <a:srgbClr val="2877C4"/>
              </a:gs>
              <a:gs pos="100000">
                <a:srgbClr val="389D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19199" y="274253"/>
            <a:ext cx="9802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1E5C99"/>
                </a:solidFill>
              </a:rPr>
              <a:t>Демонстрация</a:t>
            </a:r>
            <a:endParaRPr lang="en-US" sz="4000" b="1" dirty="0">
              <a:solidFill>
                <a:srgbClr val="1E5C99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648" y="213293"/>
            <a:ext cx="750419" cy="8863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5" y="204193"/>
            <a:ext cx="877034" cy="877034"/>
          </a:xfrm>
          <a:prstGeom prst="rect">
            <a:avLst/>
          </a:prstGeom>
        </p:spPr>
      </p:pic>
      <p:pic>
        <p:nvPicPr>
          <p:cNvPr id="2" name="inter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800" end="1568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19199" y="1299528"/>
            <a:ext cx="9687620" cy="555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8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24975" y="6542094"/>
            <a:ext cx="2743200" cy="365125"/>
          </a:xfrm>
        </p:spPr>
        <p:txBody>
          <a:bodyPr/>
          <a:lstStyle/>
          <a:p>
            <a:fld id="{BD799F41-A33A-7F49-A270-F6D562E209B4}" type="slidenum">
              <a:rPr lang="en-US" smtClean="0"/>
              <a:t>13</a:t>
            </a:fld>
            <a:endParaRPr lang="en-US" dirty="0"/>
          </a:p>
        </p:txBody>
      </p:sp>
      <p:sp>
        <p:nvSpPr>
          <p:cNvPr id="10" name="Snip Single Corner Rectangle 9"/>
          <p:cNvSpPr/>
          <p:nvPr/>
        </p:nvSpPr>
        <p:spPr>
          <a:xfrm>
            <a:off x="100008" y="1226509"/>
            <a:ext cx="11901492" cy="73019"/>
          </a:xfrm>
          <a:prstGeom prst="snip1Rect">
            <a:avLst/>
          </a:prstGeom>
          <a:gradFill flip="none" rotWithShape="1">
            <a:gsLst>
              <a:gs pos="0">
                <a:srgbClr val="1E5C99"/>
              </a:gs>
              <a:gs pos="50000">
                <a:srgbClr val="2877C4"/>
              </a:gs>
              <a:gs pos="100000">
                <a:srgbClr val="389D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19199" y="274253"/>
            <a:ext cx="9802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1E5C99"/>
                </a:solidFill>
              </a:rPr>
              <a:t>Демонстрация</a:t>
            </a:r>
            <a:endParaRPr lang="en-US" sz="4000" b="1" dirty="0">
              <a:solidFill>
                <a:srgbClr val="1E5C99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648" y="213293"/>
            <a:ext cx="750419" cy="8863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5" y="204193"/>
            <a:ext cx="877034" cy="877034"/>
          </a:xfrm>
          <a:prstGeom prst="rect">
            <a:avLst/>
          </a:prstGeom>
        </p:spPr>
      </p:pic>
      <p:pic>
        <p:nvPicPr>
          <p:cNvPr id="3" name="compare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34328" y="1263018"/>
            <a:ext cx="8843005" cy="559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4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24975" y="6542094"/>
            <a:ext cx="2743200" cy="365125"/>
          </a:xfrm>
        </p:spPr>
        <p:txBody>
          <a:bodyPr/>
          <a:lstStyle/>
          <a:p>
            <a:fld id="{BD799F41-A33A-7F49-A270-F6D562E209B4}" type="slidenum">
              <a:rPr lang="en-US" smtClean="0"/>
              <a:t>14</a:t>
            </a:fld>
            <a:endParaRPr lang="en-US" dirty="0"/>
          </a:p>
        </p:txBody>
      </p:sp>
      <p:sp>
        <p:nvSpPr>
          <p:cNvPr id="10" name="Snip Single Corner Rectangle 9"/>
          <p:cNvSpPr/>
          <p:nvPr/>
        </p:nvSpPr>
        <p:spPr>
          <a:xfrm>
            <a:off x="100008" y="1226509"/>
            <a:ext cx="11901492" cy="73019"/>
          </a:xfrm>
          <a:prstGeom prst="snip1Rect">
            <a:avLst/>
          </a:prstGeom>
          <a:gradFill flip="none" rotWithShape="1">
            <a:gsLst>
              <a:gs pos="0">
                <a:srgbClr val="1E5C99"/>
              </a:gs>
              <a:gs pos="50000">
                <a:srgbClr val="2877C4"/>
              </a:gs>
              <a:gs pos="100000">
                <a:srgbClr val="389D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55776" y="274253"/>
            <a:ext cx="9729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>
                <a:solidFill>
                  <a:srgbClr val="1E5C99"/>
                </a:solidFill>
              </a:rPr>
              <a:t>Сравнение систем управления</a:t>
            </a:r>
            <a:endParaRPr lang="en-US" sz="3600" b="1" dirty="0">
              <a:solidFill>
                <a:srgbClr val="1E5C99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94" y="2110827"/>
            <a:ext cx="4675414" cy="36867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760" y="2110827"/>
            <a:ext cx="6089904" cy="368675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387881" y="1437720"/>
            <a:ext cx="5025928" cy="4983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3810">
              <a:lnSpc>
                <a:spcPct val="150000"/>
              </a:lnSpc>
              <a:spcAft>
                <a:spcPts val="0"/>
              </a:spcAft>
            </a:pPr>
            <a:r>
              <a:rPr lang="ru-RU" sz="200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</a:rPr>
              <a:t>Интенсивность 120 автомобилей в минуту:  </a:t>
            </a:r>
            <a:endParaRPr lang="en-US" sz="2000" dirty="0">
              <a:solidFill>
                <a:srgbClr val="000000"/>
              </a:solidFill>
              <a:effectLst/>
              <a:latin typeface="Arial" charset="0"/>
              <a:ea typeface="Arial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6662" y="1433364"/>
            <a:ext cx="5025928" cy="4983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3810">
              <a:lnSpc>
                <a:spcPct val="150000"/>
              </a:lnSpc>
              <a:spcAft>
                <a:spcPts val="0"/>
              </a:spcAft>
            </a:pPr>
            <a:r>
              <a:rPr lang="ru-RU" sz="2000" dirty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</a:rPr>
              <a:t>Интенсивность 240 автомобилей в минуту:  </a:t>
            </a:r>
            <a:endParaRPr lang="en-US" sz="2000" dirty="0">
              <a:solidFill>
                <a:srgbClr val="000000"/>
              </a:solidFill>
              <a:effectLst/>
              <a:latin typeface="Arial" charset="0"/>
              <a:ea typeface="Arial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648" y="213293"/>
            <a:ext cx="750419" cy="8863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5" y="204193"/>
            <a:ext cx="877034" cy="87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252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24975" y="6542094"/>
            <a:ext cx="2743200" cy="365125"/>
          </a:xfrm>
        </p:spPr>
        <p:txBody>
          <a:bodyPr/>
          <a:lstStyle/>
          <a:p>
            <a:fld id="{BD799F41-A33A-7F49-A270-F6D562E209B4}" type="slidenum">
              <a:rPr lang="en-US" smtClean="0"/>
              <a:t>15</a:t>
            </a:fld>
            <a:endParaRPr lang="en-US" dirty="0"/>
          </a:p>
        </p:txBody>
      </p:sp>
      <p:sp>
        <p:nvSpPr>
          <p:cNvPr id="10" name="Snip Single Corner Rectangle 9"/>
          <p:cNvSpPr/>
          <p:nvPr/>
        </p:nvSpPr>
        <p:spPr>
          <a:xfrm>
            <a:off x="100008" y="1226509"/>
            <a:ext cx="11901492" cy="73019"/>
          </a:xfrm>
          <a:prstGeom prst="snip1Rect">
            <a:avLst/>
          </a:prstGeom>
          <a:gradFill flip="none" rotWithShape="1">
            <a:gsLst>
              <a:gs pos="0">
                <a:srgbClr val="1E5C99"/>
              </a:gs>
              <a:gs pos="50000">
                <a:srgbClr val="2877C4"/>
              </a:gs>
              <a:gs pos="100000">
                <a:srgbClr val="389D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43583" y="274253"/>
            <a:ext cx="9729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1E5C99"/>
                </a:solidFill>
              </a:rPr>
              <a:t>Результаты</a:t>
            </a:r>
            <a:endParaRPr lang="en-US" sz="4000" b="1" dirty="0">
              <a:solidFill>
                <a:srgbClr val="1E5C99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4307" y="1404712"/>
            <a:ext cx="11372447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charset="0"/>
              <a:buChar char="•"/>
            </a:pPr>
            <a:r>
              <a:rPr lang="ru-RU" sz="2400" dirty="0"/>
              <a:t>Разработан и исследован «импульсный» алгоритм управления для упрощенной модели прямолинейного движения беспилотных транспортных </a:t>
            </a:r>
          </a:p>
          <a:p>
            <a:pPr marL="285750" lvl="0" indent="-285750">
              <a:buFont typeface="Arial" charset="0"/>
              <a:buChar char="•"/>
            </a:pPr>
            <a:r>
              <a:rPr lang="ru-RU" sz="2400" dirty="0"/>
              <a:t>Получены математические формулы, связывающие эффективность (скважность) «импульсных» потоков с числом полос </a:t>
            </a:r>
            <a:r>
              <a:rPr lang="en-US" sz="2400" b="1" dirty="0"/>
              <a:t>n</a:t>
            </a:r>
            <a:r>
              <a:rPr lang="ru-RU" sz="2400" dirty="0"/>
              <a:t> и количеством транспортных средств в группе </a:t>
            </a:r>
            <a:r>
              <a:rPr lang="en-US" sz="2400" b="1" dirty="0"/>
              <a:t>m</a:t>
            </a:r>
            <a:endParaRPr lang="ru-RU" sz="2400" b="1" dirty="0"/>
          </a:p>
          <a:p>
            <a:pPr marL="285750" lvl="0" indent="-285750">
              <a:buFont typeface="Arial" charset="0"/>
              <a:buChar char="•"/>
            </a:pPr>
            <a:r>
              <a:rPr lang="ru-RU" sz="2400" dirty="0"/>
              <a:t>Предложены и обоснованы шесть основных алгоритмов корректирующего управления беспилотными ТС</a:t>
            </a:r>
          </a:p>
          <a:p>
            <a:pPr marL="285750" lvl="0" indent="-285750">
              <a:buFont typeface="Arial" charset="0"/>
              <a:buChar char="•"/>
            </a:pPr>
            <a:r>
              <a:rPr lang="ru-RU" sz="2400" dirty="0"/>
              <a:t>Разработана программа реализующая алгоритмы управления и корректировки </a:t>
            </a:r>
          </a:p>
          <a:p>
            <a:pPr marL="285750" indent="-285750">
              <a:buFont typeface="Arial" charset="0"/>
              <a:buChar char="•"/>
            </a:pPr>
            <a:r>
              <a:rPr lang="ru-RU" sz="2400" dirty="0"/>
              <a:t>Для наглядного отображения результатов работы модели было использовано свободное программное обеспечение для имитационного моделирования </a:t>
            </a:r>
            <a:r>
              <a:rPr lang="ru-RU" sz="2400" b="1" dirty="0" err="1"/>
              <a:t>AnyLogic</a:t>
            </a:r>
            <a:r>
              <a:rPr lang="ru-RU" sz="2400" b="1" dirty="0"/>
              <a:t> 7.3.6 </a:t>
            </a:r>
            <a:r>
              <a:rPr lang="ru-RU" sz="2400" b="1" dirty="0" err="1"/>
              <a:t>Personal</a:t>
            </a:r>
            <a:r>
              <a:rPr lang="ru-RU" sz="2400" b="1" dirty="0"/>
              <a:t> </a:t>
            </a:r>
            <a:r>
              <a:rPr lang="ru-RU" sz="2400" b="1" dirty="0" err="1"/>
              <a:t>Learning</a:t>
            </a:r>
            <a:r>
              <a:rPr lang="ru-RU" sz="2400" b="1" dirty="0"/>
              <a:t> </a:t>
            </a:r>
            <a:r>
              <a:rPr lang="ru-RU" sz="2400" b="1" dirty="0" err="1"/>
              <a:t>Edition</a:t>
            </a:r>
            <a:r>
              <a:rPr lang="ru-RU" sz="2400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ru-RU" sz="2400" dirty="0"/>
              <a:t>Проведено сравнение пропускной способности разработанной и традиционной (светофорной) систем управления для разных интенсивностей входящих транспортных потоков</a:t>
            </a:r>
            <a:endParaRPr lang="en-US" sz="2400" dirty="0"/>
          </a:p>
          <a:p>
            <a:pPr marL="285750" lvl="0" indent="-285750">
              <a:buFont typeface="Arial" charset="0"/>
              <a:buChar char="•"/>
            </a:pPr>
            <a:endParaRPr lang="ru-RU" sz="2400" dirty="0"/>
          </a:p>
          <a:p>
            <a:pPr marL="285750" lvl="0" indent="-285750">
              <a:buFont typeface="Arial" charset="0"/>
              <a:buChar char="•"/>
            </a:pPr>
            <a:endParaRPr lang="ru-RU" sz="2400" b="1" dirty="0"/>
          </a:p>
          <a:p>
            <a:pPr marL="285750" lvl="0" indent="-285750">
              <a:buFont typeface="Arial" charset="0"/>
              <a:buChar char="•"/>
            </a:pPr>
            <a:endParaRPr lang="ru-RU" sz="2400" dirty="0"/>
          </a:p>
          <a:p>
            <a:pPr marL="285750" lvl="0" indent="-285750">
              <a:buFont typeface="Arial" charset="0"/>
              <a:buChar char="•"/>
            </a:pP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648" y="213293"/>
            <a:ext cx="750419" cy="8863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5" y="204193"/>
            <a:ext cx="877034" cy="87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968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24975" y="6542094"/>
            <a:ext cx="2743200" cy="365125"/>
          </a:xfrm>
        </p:spPr>
        <p:txBody>
          <a:bodyPr/>
          <a:lstStyle/>
          <a:p>
            <a:fld id="{BD799F41-A33A-7F49-A270-F6D562E209B4}" type="slidenum">
              <a:rPr lang="en-US" smtClean="0"/>
              <a:t>16</a:t>
            </a:fld>
            <a:endParaRPr lang="en-US" dirty="0"/>
          </a:p>
        </p:txBody>
      </p:sp>
      <p:sp>
        <p:nvSpPr>
          <p:cNvPr id="10" name="Snip Single Corner Rectangle 9"/>
          <p:cNvSpPr/>
          <p:nvPr/>
        </p:nvSpPr>
        <p:spPr>
          <a:xfrm>
            <a:off x="100008" y="1226509"/>
            <a:ext cx="11901492" cy="73019"/>
          </a:xfrm>
          <a:prstGeom prst="snip1Rect">
            <a:avLst/>
          </a:prstGeom>
          <a:gradFill flip="none" rotWithShape="1">
            <a:gsLst>
              <a:gs pos="0">
                <a:srgbClr val="1E5C99"/>
              </a:gs>
              <a:gs pos="50000">
                <a:srgbClr val="2877C4"/>
              </a:gs>
              <a:gs pos="100000">
                <a:srgbClr val="389D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55775" y="274253"/>
            <a:ext cx="9717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1E5C99"/>
                </a:solidFill>
              </a:rPr>
              <a:t>Что дальше?</a:t>
            </a:r>
            <a:endParaRPr lang="en-US" sz="4000" b="1" dirty="0">
              <a:solidFill>
                <a:srgbClr val="1E5C99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2698" y="1436912"/>
            <a:ext cx="114430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У «импульсного» алгоритма есть несколько недостатков:</a:t>
            </a:r>
          </a:p>
          <a:p>
            <a:pPr marL="285750" indent="-285750">
              <a:buFont typeface="Arial" charset="0"/>
              <a:buChar char="•"/>
            </a:pPr>
            <a:r>
              <a:rPr lang="ru-RU" sz="2400" dirty="0"/>
              <a:t>Эффективность пропускной способности зависит от загруженности “импульсов”</a:t>
            </a:r>
            <a:r>
              <a:rPr lang="en-US" sz="2400" dirty="0">
                <a:effectLst/>
              </a:rPr>
              <a:t> </a:t>
            </a:r>
            <a:endParaRPr lang="ru-RU" sz="2400" dirty="0">
              <a:effectLst/>
            </a:endParaRPr>
          </a:p>
          <a:p>
            <a:pPr marL="285750" indent="-285750">
              <a:buFont typeface="Arial" charset="0"/>
              <a:buChar char="•"/>
            </a:pPr>
            <a:r>
              <a:rPr lang="ru-RU" sz="2400" dirty="0"/>
              <a:t>Данный алгоритм подразумевает одинаковую скважность встречных транспортных потоков.</a:t>
            </a:r>
            <a:r>
              <a:rPr lang="en-US" sz="2400" dirty="0">
                <a:effectLst/>
              </a:rPr>
              <a:t> 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352698" y="3203920"/>
            <a:ext cx="1144306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42925"/>
            <a:r>
              <a:rPr lang="ru-RU" sz="2400" dirty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</a:rPr>
              <a:t>Избавится от данных недостатков можно путем перехода на управление каждым беспилотным транспортным средством в отдельности.</a:t>
            </a:r>
            <a:r>
              <a:rPr lang="en-US" sz="2400" dirty="0">
                <a:effectLst/>
              </a:rPr>
              <a:t> </a:t>
            </a:r>
            <a:endParaRPr lang="ru-RU" sz="2400" dirty="0">
              <a:effectLst/>
            </a:endParaRPr>
          </a:p>
          <a:p>
            <a:pPr indent="542925"/>
            <a:r>
              <a:rPr lang="ru-RU" sz="2400" dirty="0"/>
              <a:t>Получив от БТС информацию об его параметрах, а также о требуемом направлении пересечения перекрестка, система управления моделирует положение ТС в каждый следующий момент времени. Сопоставляя эту информацию с аналогичной информацией от других транспортных средств система управления ищет потенциальные коллизии и только в случае их обнаружения дает корректирующее управляющее воздействие транспортному средству с целью уклонения от столкновений.</a:t>
            </a:r>
            <a:r>
              <a:rPr lang="en-US" sz="2400" dirty="0">
                <a:effectLst/>
              </a:rPr>
              <a:t> 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648" y="213293"/>
            <a:ext cx="750419" cy="8863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5" y="204193"/>
            <a:ext cx="877034" cy="87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45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24975" y="6542094"/>
            <a:ext cx="2743200" cy="365125"/>
          </a:xfrm>
        </p:spPr>
        <p:txBody>
          <a:bodyPr/>
          <a:lstStyle/>
          <a:p>
            <a:fld id="{BD799F41-A33A-7F49-A270-F6D562E209B4}" type="slidenum">
              <a:rPr lang="en-US" smtClean="0"/>
              <a:t>2</a:t>
            </a:fld>
            <a:endParaRPr lang="en-US" dirty="0"/>
          </a:p>
        </p:txBody>
      </p:sp>
      <p:sp>
        <p:nvSpPr>
          <p:cNvPr id="10" name="Snip Single Corner Rectangle 9"/>
          <p:cNvSpPr/>
          <p:nvPr/>
        </p:nvSpPr>
        <p:spPr>
          <a:xfrm>
            <a:off x="100008" y="1226509"/>
            <a:ext cx="11901492" cy="73019"/>
          </a:xfrm>
          <a:prstGeom prst="snip1Rect">
            <a:avLst/>
          </a:prstGeom>
          <a:gradFill flip="none" rotWithShape="1">
            <a:gsLst>
              <a:gs pos="0">
                <a:srgbClr val="1E5C99"/>
              </a:gs>
              <a:gs pos="50000">
                <a:srgbClr val="2877C4"/>
              </a:gs>
              <a:gs pos="100000">
                <a:srgbClr val="389D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31392" y="274253"/>
            <a:ext cx="9741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1E5C99"/>
                </a:solidFill>
              </a:rPr>
              <a:t>Предпосылки</a:t>
            </a:r>
            <a:endParaRPr lang="en-US" sz="4000" b="1" dirty="0">
              <a:solidFill>
                <a:srgbClr val="1E5C99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79729" y="5169408"/>
            <a:ext cx="60807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Как изменятся традиционные системы управления движением на перекрестках в эпоху беспилотных автомобилей</a:t>
            </a:r>
            <a:r>
              <a:rPr lang="en-US" sz="2400" dirty="0"/>
              <a:t>?</a:t>
            </a:r>
            <a:endParaRPr lang="ru-RU" sz="2400" dirty="0"/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49261"/>
          <a:stretch/>
        </p:blipFill>
        <p:spPr>
          <a:xfrm>
            <a:off x="4904241" y="1458090"/>
            <a:ext cx="7060683" cy="34796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4307" y="1505564"/>
            <a:ext cx="8210365" cy="14692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2400" dirty="0">
              <a:solidFill>
                <a:schemeClr val="tx1"/>
              </a:solidFill>
            </a:endParaRPr>
          </a:p>
          <a:p>
            <a:r>
              <a:rPr lang="ru-RU" sz="2400" dirty="0">
                <a:solidFill>
                  <a:schemeClr val="tx1"/>
                </a:solidFill>
              </a:rPr>
              <a:t>В последнее время наблюдается бурное развитие в области беспилотных транспортных средств. Высокая скорость обработки информации, точность позиционирования, обмен информацией о дорожной обстановке открывает новые возможности по эффективному управлению транспортными потоками на перекрестках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44" y="3718560"/>
            <a:ext cx="4340859" cy="25679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648" y="213293"/>
            <a:ext cx="750419" cy="8863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5" y="204193"/>
            <a:ext cx="877034" cy="87703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949952" y="3907536"/>
            <a:ext cx="2292096" cy="1011936"/>
          </a:xfrm>
          <a:prstGeom prst="rect">
            <a:avLst/>
          </a:prstGeom>
          <a:solidFill>
            <a:srgbClr val="2471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FA8600"/>
                </a:solidFill>
                <a:latin typeface="Arial" charset="0"/>
                <a:ea typeface="Arial" charset="0"/>
                <a:cs typeface="Arial" charset="0"/>
              </a:rPr>
              <a:t>Эра 1:</a:t>
            </a:r>
          </a:p>
          <a:p>
            <a:r>
              <a:rPr lang="ru-RU" sz="1400" dirty="0">
                <a:latin typeface="Arial" charset="0"/>
                <a:ea typeface="Arial" charset="0"/>
                <a:cs typeface="Arial" charset="0"/>
              </a:rPr>
              <a:t>Полностью автономные ТС  станут доступны для покупателей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248144" y="3907536"/>
            <a:ext cx="2346960" cy="1011936"/>
          </a:xfrm>
          <a:prstGeom prst="rect">
            <a:avLst/>
          </a:prstGeom>
          <a:solidFill>
            <a:srgbClr val="0D45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FA8600"/>
                </a:solidFill>
                <a:latin typeface="Arial" charset="0"/>
                <a:ea typeface="Arial" charset="0"/>
                <a:cs typeface="Arial" charset="0"/>
              </a:rPr>
              <a:t>Эра 2:</a:t>
            </a:r>
          </a:p>
          <a:p>
            <a:r>
              <a:rPr lang="ru-RU" sz="1400" dirty="0">
                <a:latin typeface="Arial" charset="0"/>
                <a:ea typeface="Arial" charset="0"/>
                <a:cs typeface="Arial" charset="0"/>
              </a:rPr>
              <a:t>Автономные ТС получат массовое распространение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601200" y="3907536"/>
            <a:ext cx="2292096" cy="1011936"/>
          </a:xfrm>
          <a:prstGeom prst="rect">
            <a:avLst/>
          </a:prstGeom>
          <a:solidFill>
            <a:srgbClr val="051F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FA8600"/>
                </a:solidFill>
                <a:latin typeface="Arial" charset="0"/>
                <a:ea typeface="Arial" charset="0"/>
                <a:cs typeface="Arial" charset="0"/>
              </a:rPr>
              <a:t>Эра 3:</a:t>
            </a:r>
          </a:p>
          <a:p>
            <a:r>
              <a:rPr lang="ru-RU" sz="1400" dirty="0">
                <a:latin typeface="Arial" charset="0"/>
                <a:ea typeface="Arial" charset="0"/>
                <a:cs typeface="Arial" charset="0"/>
              </a:rPr>
              <a:t>Автономные ТС станут основным транспортом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504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24975" y="6542094"/>
            <a:ext cx="2743200" cy="365125"/>
          </a:xfrm>
        </p:spPr>
        <p:txBody>
          <a:bodyPr/>
          <a:lstStyle/>
          <a:p>
            <a:fld id="{BD799F41-A33A-7F49-A270-F6D562E209B4}" type="slidenum">
              <a:rPr lang="en-US" smtClean="0"/>
              <a:t>3</a:t>
            </a:fld>
            <a:endParaRPr lang="en-US" dirty="0"/>
          </a:p>
        </p:txBody>
      </p:sp>
      <p:sp>
        <p:nvSpPr>
          <p:cNvPr id="10" name="Snip Single Corner Rectangle 9"/>
          <p:cNvSpPr/>
          <p:nvPr/>
        </p:nvSpPr>
        <p:spPr>
          <a:xfrm>
            <a:off x="100008" y="1226509"/>
            <a:ext cx="11901492" cy="73019"/>
          </a:xfrm>
          <a:prstGeom prst="snip1Rect">
            <a:avLst/>
          </a:prstGeom>
          <a:gradFill flip="none" rotWithShape="1">
            <a:gsLst>
              <a:gs pos="0">
                <a:srgbClr val="1E5C99"/>
              </a:gs>
              <a:gs pos="50000">
                <a:srgbClr val="2877C4"/>
              </a:gs>
              <a:gs pos="100000">
                <a:srgbClr val="389D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07007" y="274253"/>
            <a:ext cx="9753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1E5C99"/>
                </a:solidFill>
              </a:rPr>
              <a:t>Цель проекта</a:t>
            </a:r>
            <a:endParaRPr lang="en-US" sz="4000" b="1" dirty="0">
              <a:solidFill>
                <a:srgbClr val="1E5C99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010" y="1514021"/>
            <a:ext cx="11260183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charset="0"/>
              <a:buChar char="•"/>
            </a:pPr>
            <a:r>
              <a:rPr lang="ru-RU" sz="2500" dirty="0"/>
              <a:t>Разработать модель системы автоматического управления движением беспилотных транспортных средств на одноуровневых перекрестках. </a:t>
            </a:r>
          </a:p>
          <a:p>
            <a:pPr algn="just"/>
            <a:r>
              <a:rPr lang="ru-RU" sz="2500" dirty="0"/>
              <a:t>    Модель включает в себя:</a:t>
            </a:r>
          </a:p>
          <a:p>
            <a:pPr marL="742950" lvl="1" indent="-285750" algn="just">
              <a:buFont typeface="Arial" charset="0"/>
              <a:buChar char="•"/>
            </a:pPr>
            <a:r>
              <a:rPr lang="ru-RU" sz="2500" dirty="0"/>
              <a:t>Описание принципов управления беспилотными транспортными средствами.</a:t>
            </a:r>
          </a:p>
          <a:p>
            <a:pPr marL="742950" lvl="1" indent="-285750" algn="just">
              <a:buFont typeface="Arial" charset="0"/>
              <a:buChar char="•"/>
            </a:pPr>
            <a:r>
              <a:rPr lang="ru-RU" sz="2500" dirty="0"/>
              <a:t>Алгоритмы управления, увеличивающий пропускную способность перекрестков и </a:t>
            </a:r>
            <a:r>
              <a:rPr lang="ru-RU" sz="2500" dirty="0" err="1"/>
              <a:t>минимизирующий</a:t>
            </a:r>
            <a:r>
              <a:rPr lang="ru-RU" sz="2500" dirty="0"/>
              <a:t> корректирующие ускорения.</a:t>
            </a:r>
          </a:p>
          <a:p>
            <a:pPr marL="742950" lvl="1" indent="-285750" algn="just">
              <a:buFont typeface="Arial" charset="0"/>
              <a:buChar char="•"/>
            </a:pPr>
            <a:r>
              <a:rPr lang="ru-RU" sz="2500" dirty="0"/>
              <a:t>Программный код, позволяющий исследовать эффективность алгоритмов управления для различных сценариев.</a:t>
            </a:r>
          </a:p>
          <a:p>
            <a:pPr marL="742950" lvl="1" indent="-285750" algn="just">
              <a:buFont typeface="Arial" charset="0"/>
              <a:buChar char="•"/>
            </a:pPr>
            <a:r>
              <a:rPr lang="ru-RU" sz="2500" dirty="0"/>
              <a:t>Механизм наглядной визуализации результатов работы модели.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ru-RU" sz="2500" dirty="0"/>
              <a:t>Провести сравнение работы алгоритма с традиционной (светофорной) системой управления движением на перекрестках при различных интенсивностях входящих транспортных потоков.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648" y="213293"/>
            <a:ext cx="750419" cy="8863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5" y="204193"/>
            <a:ext cx="877034" cy="87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70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8" t="25039" r="34473" b="17037"/>
          <a:stretch/>
        </p:blipFill>
        <p:spPr>
          <a:xfrm>
            <a:off x="5447689" y="1685490"/>
            <a:ext cx="6425865" cy="453921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24975" y="6542094"/>
            <a:ext cx="2743200" cy="365125"/>
          </a:xfrm>
        </p:spPr>
        <p:txBody>
          <a:bodyPr/>
          <a:lstStyle/>
          <a:p>
            <a:fld id="{BD799F41-A33A-7F49-A270-F6D562E209B4}" type="slidenum">
              <a:rPr lang="en-US" smtClean="0"/>
              <a:t>4</a:t>
            </a:fld>
            <a:endParaRPr lang="en-US" dirty="0"/>
          </a:p>
        </p:txBody>
      </p:sp>
      <p:sp>
        <p:nvSpPr>
          <p:cNvPr id="10" name="Snip Single Corner Rectangle 9"/>
          <p:cNvSpPr/>
          <p:nvPr/>
        </p:nvSpPr>
        <p:spPr>
          <a:xfrm>
            <a:off x="100008" y="1226509"/>
            <a:ext cx="11901492" cy="73019"/>
          </a:xfrm>
          <a:prstGeom prst="snip1Rect">
            <a:avLst/>
          </a:prstGeom>
          <a:gradFill flip="none" rotWithShape="1">
            <a:gsLst>
              <a:gs pos="0">
                <a:srgbClr val="1E5C99"/>
              </a:gs>
              <a:gs pos="50000">
                <a:srgbClr val="2877C4"/>
              </a:gs>
              <a:gs pos="100000">
                <a:srgbClr val="389D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19199" y="274253"/>
            <a:ext cx="9753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1E5C99"/>
                </a:solidFill>
              </a:rPr>
              <a:t>Принципы управления</a:t>
            </a:r>
            <a:endParaRPr lang="en-US" sz="4000" b="1" dirty="0">
              <a:solidFill>
                <a:srgbClr val="1E5C99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648" y="213293"/>
            <a:ext cx="750419" cy="8863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5" y="204193"/>
            <a:ext cx="877034" cy="877034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209919" y="2452908"/>
            <a:ext cx="2347417" cy="614149"/>
          </a:xfrm>
          <a:prstGeom prst="roundRect">
            <a:avLst>
              <a:gd name="adj" fmla="val 477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/>
              <a:t>САУ</a:t>
            </a:r>
            <a:endParaRPr lang="en-US" sz="28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073994" y="3181531"/>
            <a:ext cx="286604" cy="136981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292360" y="3156508"/>
            <a:ext cx="302523" cy="1367538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6526647" y="3183803"/>
            <a:ext cx="286604" cy="136981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7127151" y="3158780"/>
            <a:ext cx="302523" cy="1367538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7361438" y="3186075"/>
            <a:ext cx="286604" cy="136981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8365524" y="3212498"/>
            <a:ext cx="2432068" cy="132243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6114941" y="3268449"/>
            <a:ext cx="334369" cy="32754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/>
              <a:t>1</a:t>
            </a:r>
            <a:endParaRPr lang="en-US" b="1" dirty="0"/>
          </a:p>
        </p:txBody>
      </p:sp>
      <p:sp>
        <p:nvSpPr>
          <p:cNvPr id="51" name="Oval 50"/>
          <p:cNvSpPr/>
          <p:nvPr/>
        </p:nvSpPr>
        <p:spPr>
          <a:xfrm>
            <a:off x="6171804" y="4103238"/>
            <a:ext cx="334369" cy="32754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/>
              <a:t>2</a:t>
            </a:r>
            <a:endParaRPr lang="ru-RU" b="1" dirty="0"/>
          </a:p>
        </p:txBody>
      </p:sp>
      <p:sp>
        <p:nvSpPr>
          <p:cNvPr id="52" name="Oval 51"/>
          <p:cNvSpPr/>
          <p:nvPr/>
        </p:nvSpPr>
        <p:spPr>
          <a:xfrm>
            <a:off x="6578965" y="3282093"/>
            <a:ext cx="334369" cy="32754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/>
              <a:t>3</a:t>
            </a:r>
            <a:endParaRPr lang="en-US" b="1" dirty="0"/>
          </a:p>
        </p:txBody>
      </p:sp>
      <p:sp>
        <p:nvSpPr>
          <p:cNvPr id="54" name="Oval 53"/>
          <p:cNvSpPr/>
          <p:nvPr/>
        </p:nvSpPr>
        <p:spPr>
          <a:xfrm>
            <a:off x="7006592" y="4105510"/>
            <a:ext cx="334369" cy="32754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  <a:endParaRPr lang="ru-RU" b="1" dirty="0"/>
          </a:p>
        </p:txBody>
      </p:sp>
      <p:sp>
        <p:nvSpPr>
          <p:cNvPr id="55" name="Oval 54"/>
          <p:cNvSpPr/>
          <p:nvPr/>
        </p:nvSpPr>
        <p:spPr>
          <a:xfrm>
            <a:off x="7400105" y="3284365"/>
            <a:ext cx="334369" cy="32754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5</a:t>
            </a:r>
          </a:p>
        </p:txBody>
      </p:sp>
      <p:sp>
        <p:nvSpPr>
          <p:cNvPr id="58" name="Oval 57"/>
          <p:cNvSpPr/>
          <p:nvPr/>
        </p:nvSpPr>
        <p:spPr>
          <a:xfrm>
            <a:off x="8538457" y="3237212"/>
            <a:ext cx="334369" cy="32754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206116" y="1685490"/>
            <a:ext cx="5023205" cy="4544326"/>
          </a:xfrm>
          <a:prstGeom prst="roundRect">
            <a:avLst>
              <a:gd name="adj" fmla="val 64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tIns="108000" rIns="0" rtlCol="0" anchor="t" anchorCtr="0"/>
          <a:lstStyle/>
          <a:p>
            <a:r>
              <a:rPr lang="ru-RU" sz="2000" b="1" dirty="0">
                <a:solidFill>
                  <a:srgbClr val="FFC000"/>
                </a:solidFill>
              </a:rPr>
              <a:t>САУ: </a:t>
            </a:r>
            <a:r>
              <a:rPr lang="ru-RU" sz="2000" dirty="0"/>
              <a:t>Запрос информации о ТС</a:t>
            </a:r>
            <a:endParaRPr lang="en-US" sz="2000" dirty="0"/>
          </a:p>
          <a:p>
            <a:r>
              <a:rPr lang="ru-RU" sz="2000" b="1" dirty="0">
                <a:solidFill>
                  <a:srgbClr val="FFC000"/>
                </a:solidFill>
              </a:rPr>
              <a:t>ТС: </a:t>
            </a:r>
            <a:r>
              <a:rPr lang="ru-RU" sz="2000" dirty="0"/>
              <a:t>Передача информации о характеристиках</a:t>
            </a:r>
            <a:r>
              <a:rPr lang="en-US" sz="2000" dirty="0"/>
              <a:t> </a:t>
            </a:r>
            <a:r>
              <a:rPr lang="ru-RU" sz="2000" dirty="0"/>
              <a:t>ТС и параметрах движения (размер, текущая и максимальная скорость, максимальное ускорение, требуемое направление)</a:t>
            </a:r>
          </a:p>
          <a:p>
            <a:r>
              <a:rPr lang="ru-RU" sz="2000" b="1" dirty="0">
                <a:solidFill>
                  <a:srgbClr val="FFC000"/>
                </a:solidFill>
              </a:rPr>
              <a:t>САУ: </a:t>
            </a:r>
            <a:r>
              <a:rPr lang="ru-RU" sz="2000" dirty="0"/>
              <a:t>Корректирующая команда</a:t>
            </a:r>
          </a:p>
          <a:p>
            <a:endParaRPr lang="ru-RU" sz="2000" dirty="0"/>
          </a:p>
          <a:p>
            <a:r>
              <a:rPr lang="ru-RU" sz="2000" b="1" dirty="0">
                <a:solidFill>
                  <a:srgbClr val="FFC000"/>
                </a:solidFill>
              </a:rPr>
              <a:t>    ТС: </a:t>
            </a:r>
            <a:r>
              <a:rPr lang="ru-RU" sz="2000" dirty="0"/>
              <a:t>Информация о параметрах</a:t>
            </a:r>
          </a:p>
          <a:p>
            <a:r>
              <a:rPr lang="ru-RU" sz="2000" b="1" dirty="0">
                <a:solidFill>
                  <a:srgbClr val="FFC000"/>
                </a:solidFill>
              </a:rPr>
              <a:t>    САУ: </a:t>
            </a:r>
            <a:r>
              <a:rPr lang="ru-RU" sz="2000" dirty="0"/>
              <a:t>Корректирующая команда</a:t>
            </a:r>
          </a:p>
          <a:p>
            <a:endParaRPr lang="ru-RU" sz="2000" dirty="0"/>
          </a:p>
          <a:p>
            <a:r>
              <a:rPr lang="ru-RU" sz="2000" b="1" dirty="0">
                <a:solidFill>
                  <a:srgbClr val="FFC000"/>
                </a:solidFill>
              </a:rPr>
              <a:t>САУ: </a:t>
            </a:r>
            <a:r>
              <a:rPr lang="ru-RU" sz="2000" dirty="0"/>
              <a:t>Завершение управления</a:t>
            </a:r>
          </a:p>
          <a:p>
            <a:r>
              <a:rPr lang="ru-RU" sz="2000" b="1" dirty="0">
                <a:solidFill>
                  <a:srgbClr val="FFC000"/>
                </a:solidFill>
              </a:rPr>
              <a:t>ТС: </a:t>
            </a:r>
            <a:r>
              <a:rPr lang="ru-RU" sz="2000" dirty="0"/>
              <a:t>Переход на собственный автопилот</a:t>
            </a:r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</p:txBody>
      </p:sp>
      <p:sp>
        <p:nvSpPr>
          <p:cNvPr id="60" name="Oval 59"/>
          <p:cNvSpPr/>
          <p:nvPr/>
        </p:nvSpPr>
        <p:spPr>
          <a:xfrm>
            <a:off x="357107" y="1854341"/>
            <a:ext cx="334369" cy="32754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/>
              <a:t>1</a:t>
            </a:r>
            <a:endParaRPr lang="en-US" b="1" dirty="0"/>
          </a:p>
        </p:txBody>
      </p:sp>
      <p:sp>
        <p:nvSpPr>
          <p:cNvPr id="61" name="Oval 60"/>
          <p:cNvSpPr/>
          <p:nvPr/>
        </p:nvSpPr>
        <p:spPr>
          <a:xfrm>
            <a:off x="357107" y="2201832"/>
            <a:ext cx="334369" cy="32754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/>
              <a:t>2</a:t>
            </a:r>
            <a:endParaRPr lang="ru-RU" b="1" dirty="0"/>
          </a:p>
        </p:txBody>
      </p:sp>
      <p:sp>
        <p:nvSpPr>
          <p:cNvPr id="62" name="Oval 61"/>
          <p:cNvSpPr/>
          <p:nvPr/>
        </p:nvSpPr>
        <p:spPr>
          <a:xfrm>
            <a:off x="357107" y="3706416"/>
            <a:ext cx="334369" cy="32754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/>
              <a:t>3</a:t>
            </a:r>
            <a:endParaRPr lang="en-US" b="1" dirty="0"/>
          </a:p>
        </p:txBody>
      </p:sp>
      <p:sp>
        <p:nvSpPr>
          <p:cNvPr id="63" name="Oval 62"/>
          <p:cNvSpPr/>
          <p:nvPr/>
        </p:nvSpPr>
        <p:spPr>
          <a:xfrm>
            <a:off x="357107" y="4300263"/>
            <a:ext cx="334369" cy="32754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  <a:endParaRPr lang="ru-RU" b="1" dirty="0"/>
          </a:p>
        </p:txBody>
      </p:sp>
      <p:sp>
        <p:nvSpPr>
          <p:cNvPr id="64" name="Oval 63"/>
          <p:cNvSpPr/>
          <p:nvPr/>
        </p:nvSpPr>
        <p:spPr>
          <a:xfrm>
            <a:off x="357107" y="4650387"/>
            <a:ext cx="334369" cy="32754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5</a:t>
            </a:r>
          </a:p>
        </p:txBody>
      </p:sp>
      <p:sp>
        <p:nvSpPr>
          <p:cNvPr id="65" name="Oval 64"/>
          <p:cNvSpPr/>
          <p:nvPr/>
        </p:nvSpPr>
        <p:spPr>
          <a:xfrm>
            <a:off x="357107" y="5214655"/>
            <a:ext cx="334369" cy="32754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66" name="Curved Up Arrow 65"/>
          <p:cNvSpPr/>
          <p:nvPr/>
        </p:nvSpPr>
        <p:spPr>
          <a:xfrm>
            <a:off x="10682876" y="4858969"/>
            <a:ext cx="573206" cy="311624"/>
          </a:xfrm>
          <a:prstGeom prst="curved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7" name="Oval 66"/>
          <p:cNvSpPr/>
          <p:nvPr/>
        </p:nvSpPr>
        <p:spPr>
          <a:xfrm>
            <a:off x="10797592" y="5190383"/>
            <a:ext cx="334369" cy="32754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/>
              <a:t>7</a:t>
            </a:r>
            <a:endParaRPr lang="en-US" b="1" dirty="0"/>
          </a:p>
        </p:txBody>
      </p:sp>
      <p:sp>
        <p:nvSpPr>
          <p:cNvPr id="68" name="Oval 67"/>
          <p:cNvSpPr/>
          <p:nvPr/>
        </p:nvSpPr>
        <p:spPr>
          <a:xfrm>
            <a:off x="357107" y="5559708"/>
            <a:ext cx="334369" cy="32754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/>
              <a:t>7</a:t>
            </a:r>
            <a:endParaRPr lang="en-US" b="1" dirty="0"/>
          </a:p>
        </p:txBody>
      </p:sp>
      <p:sp>
        <p:nvSpPr>
          <p:cNvPr id="69" name="Curved Right Arrow 68"/>
          <p:cNvSpPr/>
          <p:nvPr/>
        </p:nvSpPr>
        <p:spPr>
          <a:xfrm>
            <a:off x="760396" y="4427621"/>
            <a:ext cx="240631" cy="423511"/>
          </a:xfrm>
          <a:prstGeom prst="curv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Curved Right Arrow 69"/>
          <p:cNvSpPr/>
          <p:nvPr/>
        </p:nvSpPr>
        <p:spPr>
          <a:xfrm flipH="1" flipV="1">
            <a:off x="4551151" y="4435645"/>
            <a:ext cx="240631" cy="423511"/>
          </a:xfrm>
          <a:prstGeom prst="curv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789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24975" y="6542094"/>
            <a:ext cx="2743200" cy="365125"/>
          </a:xfrm>
        </p:spPr>
        <p:txBody>
          <a:bodyPr/>
          <a:lstStyle/>
          <a:p>
            <a:fld id="{BD799F41-A33A-7F49-A270-F6D562E209B4}" type="slidenum">
              <a:rPr lang="en-US" smtClean="0"/>
              <a:t>5</a:t>
            </a:fld>
            <a:endParaRPr lang="en-US" dirty="0"/>
          </a:p>
        </p:txBody>
      </p:sp>
      <p:sp>
        <p:nvSpPr>
          <p:cNvPr id="10" name="Snip Single Corner Rectangle 9"/>
          <p:cNvSpPr/>
          <p:nvPr/>
        </p:nvSpPr>
        <p:spPr>
          <a:xfrm>
            <a:off x="100008" y="1226509"/>
            <a:ext cx="11901492" cy="73019"/>
          </a:xfrm>
          <a:prstGeom prst="snip1Rect">
            <a:avLst/>
          </a:prstGeom>
          <a:gradFill flip="none" rotWithShape="1">
            <a:gsLst>
              <a:gs pos="0">
                <a:srgbClr val="1E5C99"/>
              </a:gs>
              <a:gs pos="50000">
                <a:srgbClr val="2877C4"/>
              </a:gs>
              <a:gs pos="100000">
                <a:srgbClr val="389D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31391" y="274253"/>
            <a:ext cx="9753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1E5C99"/>
                </a:solidFill>
              </a:rPr>
              <a:t>Упрощенный вариант движения</a:t>
            </a:r>
            <a:endParaRPr lang="en-US" sz="4000" b="1" dirty="0">
              <a:solidFill>
                <a:srgbClr val="1E5C99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648" y="213293"/>
            <a:ext cx="750419" cy="8863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5" y="204193"/>
            <a:ext cx="877034" cy="87703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3567" y="1601831"/>
            <a:ext cx="1152449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000000"/>
                </a:solidFill>
                <a:ea typeface="Times New Roman" charset="0"/>
              </a:rPr>
              <a:t>Рассмотрим упрощенный вариант: пусть пересекающиеся потоки беспилотных транспортных средств имеют прямолинейное движение, без поворотов на перекрестках. </a:t>
            </a:r>
          </a:p>
          <a:p>
            <a:endParaRPr lang="ru-RU" sz="2000" dirty="0">
              <a:solidFill>
                <a:srgbClr val="000000"/>
              </a:solidFill>
              <a:ea typeface="Times New Roman" charset="0"/>
            </a:endParaRPr>
          </a:p>
          <a:p>
            <a:r>
              <a:rPr lang="ru-RU" sz="2000" dirty="0">
                <a:solidFill>
                  <a:srgbClr val="000000"/>
                </a:solidFill>
                <a:ea typeface="Times New Roman" charset="0"/>
              </a:rPr>
              <a:t>Критерий эффективности</a:t>
            </a:r>
            <a:r>
              <a:rPr lang="en-US" sz="2000" dirty="0">
                <a:solidFill>
                  <a:srgbClr val="000000"/>
                </a:solidFill>
                <a:ea typeface="Times New Roman" charset="0"/>
              </a:rPr>
              <a:t> </a:t>
            </a:r>
            <a:r>
              <a:rPr lang="ru-RU" sz="2000" dirty="0">
                <a:solidFill>
                  <a:srgbClr val="000000"/>
                </a:solidFill>
                <a:ea typeface="Times New Roman" charset="0"/>
              </a:rPr>
              <a:t>управления: </a:t>
            </a:r>
          </a:p>
          <a:p>
            <a:r>
              <a:rPr lang="en-US" sz="2000" dirty="0">
                <a:solidFill>
                  <a:srgbClr val="000000"/>
                </a:solidFill>
                <a:ea typeface="Times New Roman" charset="0"/>
              </a:rPr>
              <a:t>V</a:t>
            </a:r>
            <a:r>
              <a:rPr lang="ru-RU" sz="2000" baseline="-25000" dirty="0">
                <a:solidFill>
                  <a:srgbClr val="000000"/>
                </a:solidFill>
                <a:ea typeface="Times New Roman" charset="0"/>
              </a:rPr>
              <a:t>сред</a:t>
            </a:r>
            <a:r>
              <a:rPr lang="en-US" sz="2000" baseline="-25000" dirty="0">
                <a:solidFill>
                  <a:srgbClr val="000000"/>
                </a:solidFill>
                <a:ea typeface="Times New Roman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a typeface="Times New Roman" charset="0"/>
              </a:rPr>
              <a:t>/ V</a:t>
            </a:r>
            <a:r>
              <a:rPr lang="en-US" sz="2000" baseline="-25000" dirty="0">
                <a:solidFill>
                  <a:srgbClr val="000000"/>
                </a:solidFill>
                <a:ea typeface="Times New Roman" charset="0"/>
              </a:rPr>
              <a:t>max</a:t>
            </a:r>
            <a:r>
              <a:rPr lang="ru-RU" sz="2000" baseline="-25000" dirty="0">
                <a:solidFill>
                  <a:srgbClr val="000000"/>
                </a:solidFill>
                <a:ea typeface="Times New Roman" charset="0"/>
              </a:rPr>
              <a:t> </a:t>
            </a:r>
            <a:r>
              <a:rPr lang="ru-RU" sz="2000" dirty="0">
                <a:solidFill>
                  <a:srgbClr val="000000"/>
                </a:solidFill>
                <a:ea typeface="Times New Roman" charset="0"/>
              </a:rPr>
              <a:t> (средняя скорость пересечения перекрестка к максимальной скорости ТС)</a:t>
            </a:r>
          </a:p>
          <a:p>
            <a:endParaRPr lang="ru-RU" sz="2000" dirty="0">
              <a:solidFill>
                <a:srgbClr val="000000"/>
              </a:solidFill>
              <a:ea typeface="Times New Roman" charset="0"/>
            </a:endParaRPr>
          </a:p>
          <a:p>
            <a:r>
              <a:rPr lang="ru-RU" sz="2000" dirty="0">
                <a:solidFill>
                  <a:srgbClr val="000000"/>
                </a:solidFill>
                <a:ea typeface="Times New Roman" charset="0"/>
              </a:rPr>
              <a:t>Так как непрерывное движение на одноуровневом перекрестке невозможно, то движение потоков должно иметь импульсный характер.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16" y="4252976"/>
            <a:ext cx="5125794" cy="198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968" y="4252976"/>
            <a:ext cx="4853628" cy="198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31731" y="6365486"/>
            <a:ext cx="52643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rgbClr val="000000"/>
                </a:solidFill>
                <a:ea typeface="Times New Roman" charset="0"/>
              </a:rPr>
              <a:t>А и </a:t>
            </a:r>
            <a:r>
              <a:rPr lang="ru-RU" sz="2000" dirty="0" err="1">
                <a:solidFill>
                  <a:srgbClr val="000000"/>
                </a:solidFill>
                <a:ea typeface="Times New Roman" charset="0"/>
              </a:rPr>
              <a:t>B</a:t>
            </a:r>
            <a:r>
              <a:rPr lang="ru-RU" sz="2000" dirty="0">
                <a:solidFill>
                  <a:srgbClr val="000000"/>
                </a:solidFill>
                <a:ea typeface="Times New Roman" charset="0"/>
              </a:rPr>
              <a:t> - пересекающиеся транспортные потоки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8976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24975" y="6542094"/>
            <a:ext cx="2743200" cy="365125"/>
          </a:xfrm>
        </p:spPr>
        <p:txBody>
          <a:bodyPr/>
          <a:lstStyle/>
          <a:p>
            <a:fld id="{BD799F41-A33A-7F49-A270-F6D562E209B4}" type="slidenum">
              <a:rPr lang="en-US" smtClean="0"/>
              <a:t>6</a:t>
            </a:fld>
            <a:endParaRPr lang="en-US" dirty="0"/>
          </a:p>
        </p:txBody>
      </p:sp>
      <p:sp>
        <p:nvSpPr>
          <p:cNvPr id="10" name="Snip Single Corner Rectangle 9"/>
          <p:cNvSpPr/>
          <p:nvPr/>
        </p:nvSpPr>
        <p:spPr>
          <a:xfrm>
            <a:off x="100008" y="1226509"/>
            <a:ext cx="11901492" cy="73019"/>
          </a:xfrm>
          <a:prstGeom prst="snip1Rect">
            <a:avLst/>
          </a:prstGeom>
          <a:gradFill flip="none" rotWithShape="1">
            <a:gsLst>
              <a:gs pos="0">
                <a:srgbClr val="1E5C99"/>
              </a:gs>
              <a:gs pos="50000">
                <a:srgbClr val="2877C4"/>
              </a:gs>
              <a:gs pos="100000">
                <a:srgbClr val="389D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31391" y="274253"/>
            <a:ext cx="9753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1E5C99"/>
                </a:solidFill>
              </a:rPr>
              <a:t>Скважность</a:t>
            </a:r>
            <a:endParaRPr lang="en-US" sz="4000" b="1" dirty="0">
              <a:solidFill>
                <a:srgbClr val="1E5C99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648" y="213293"/>
            <a:ext cx="750419" cy="8863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5" y="204193"/>
            <a:ext cx="877034" cy="8770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68223" y="1447723"/>
                <a:ext cx="11609843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000" dirty="0">
                    <a:solidFill>
                      <a:srgbClr val="000000"/>
                    </a:solidFill>
                    <a:ea typeface="Times New Roman" charset="0"/>
                  </a:rPr>
                  <a:t>При равномерной загрузке пересекающихся направлений идеальная скважность потоков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𝑄</m:t>
                    </m:r>
                    <m:r>
                      <a:rPr lang="ru-RU" sz="20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=50%</m:t>
                    </m:r>
                  </m:oMath>
                </a14:m>
                <a:r>
                  <a:rPr lang="ru-RU" sz="2000" dirty="0">
                    <a:solidFill>
                      <a:srgbClr val="000000"/>
                    </a:solidFill>
                    <a:effectLst/>
                    <a:ea typeface="Times New Roman" charset="0"/>
                  </a:rPr>
                  <a:t>.</a:t>
                </a:r>
              </a:p>
              <a:p>
                <a:r>
                  <a:rPr lang="ru-RU" sz="2000" dirty="0"/>
                  <a:t>Под скважностью понимаем отношение периода с движением по полосе к общему периоду одного цикла: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ru-RU" sz="20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ru-RU" sz="2000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ru-RU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ru-RU" sz="20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ru-RU" sz="2000" dirty="0"/>
                  <a:t>.</a:t>
                </a:r>
                <a:r>
                  <a:rPr lang="en-US" sz="2000" dirty="0">
                    <a:effectLst/>
                  </a:rPr>
                  <a:t> </a:t>
                </a:r>
                <a:r>
                  <a:rPr lang="ru-RU" sz="2000" dirty="0">
                    <a:solidFill>
                      <a:srgbClr val="000000"/>
                    </a:solidFill>
                    <a:effectLst/>
                    <a:ea typeface="Times New Roman" charset="0"/>
                  </a:rPr>
                  <a:t> </a:t>
                </a:r>
              </a:p>
              <a:p>
                <a:endParaRPr lang="ru-RU" sz="2000" dirty="0">
                  <a:solidFill>
                    <a:srgbClr val="000000"/>
                  </a:solidFill>
                  <a:ea typeface="Times New Roman" charset="0"/>
                </a:endParaRPr>
              </a:p>
              <a:p>
                <a:r>
                  <a:rPr lang="ru-RU" sz="2000" dirty="0">
                    <a:solidFill>
                      <a:srgbClr val="000000"/>
                    </a:solidFill>
                    <a:ea typeface="Times New Roman" charset="0"/>
                  </a:rPr>
                  <a:t>В работе выведена формула скважности в общем виде в зависимости от количество полос на перекрестке </a:t>
                </a:r>
                <a:r>
                  <a:rPr lang="en-US" sz="2000" b="1" dirty="0">
                    <a:solidFill>
                      <a:srgbClr val="000000"/>
                    </a:solidFill>
                    <a:ea typeface="Times New Roman" charset="0"/>
                  </a:rPr>
                  <a:t>n </a:t>
                </a:r>
                <a:r>
                  <a:rPr lang="ru-RU" sz="2000" dirty="0">
                    <a:solidFill>
                      <a:srgbClr val="000000"/>
                    </a:solidFill>
                    <a:ea typeface="Times New Roman" charset="0"/>
                  </a:rPr>
                  <a:t>и количество машин в группе </a:t>
                </a:r>
                <a:r>
                  <a:rPr lang="en-US" sz="2000" b="1" dirty="0">
                    <a:solidFill>
                      <a:srgbClr val="000000"/>
                    </a:solidFill>
                    <a:ea typeface="Times New Roman" charset="0"/>
                  </a:rPr>
                  <a:t>m</a:t>
                </a:r>
                <a:r>
                  <a:rPr lang="ru-RU" sz="2000" dirty="0">
                    <a:solidFill>
                      <a:srgbClr val="000000"/>
                    </a:solidFill>
                    <a:ea typeface="Times New Roman" charset="0"/>
                  </a:rPr>
                  <a:t>:</a:t>
                </a:r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23" y="1447723"/>
                <a:ext cx="11609843" cy="1938992"/>
              </a:xfrm>
              <a:prstGeom prst="rect">
                <a:avLst/>
              </a:prstGeom>
              <a:blipFill rotWithShape="0">
                <a:blip r:embed="rId5"/>
                <a:stretch>
                  <a:fillRect l="-525" t="-1567" b="-4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268223" y="3386715"/>
            <a:ext cx="28707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ru-RU" sz="2400" b="1" dirty="0" err="1">
                <a:latin typeface="Times New Roman" charset="0"/>
                <a:ea typeface="Times New Roman" charset="0"/>
              </a:rPr>
              <a:t>Q</a:t>
            </a:r>
            <a:r>
              <a:rPr lang="ru-RU" sz="2400" b="1" baseline="-25000" dirty="0" err="1">
                <a:latin typeface="Times New Roman" charset="0"/>
                <a:ea typeface="Times New Roman" charset="0"/>
              </a:rPr>
              <a:t>mn</a:t>
            </a:r>
            <a:r>
              <a:rPr lang="ru-RU" sz="2400" b="1" dirty="0">
                <a:latin typeface="Times New Roman" charset="0"/>
                <a:ea typeface="Times New Roman" charset="0"/>
              </a:rPr>
              <a:t> = </a:t>
            </a:r>
            <a:r>
              <a:rPr lang="ru-RU" sz="2400" b="1" dirty="0" err="1">
                <a:latin typeface="Times New Roman" charset="0"/>
                <a:ea typeface="Times New Roman" charset="0"/>
              </a:rPr>
              <a:t>m</a:t>
            </a:r>
            <a:r>
              <a:rPr lang="ru-RU" sz="2400" b="1" dirty="0">
                <a:latin typeface="Times New Roman" charset="0"/>
                <a:ea typeface="Times New Roman" charset="0"/>
              </a:rPr>
              <a:t> / (2m+n)</a:t>
            </a:r>
            <a:endParaRPr lang="en-US" sz="2400" dirty="0">
              <a:effectLst/>
              <a:latin typeface="Arial" charset="0"/>
              <a:ea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23" y="4183174"/>
            <a:ext cx="3911695" cy="24534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72752" y="4237766"/>
            <a:ext cx="55122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При увеличении количество ТС в группе пропускная способность увеличивается</a:t>
            </a:r>
          </a:p>
          <a:p>
            <a:r>
              <a:rPr lang="ru-RU" sz="2400" dirty="0"/>
              <a:t>Увеличение количества полос на перекрестке приводит к уменьшению скважности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78299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24975" y="6542094"/>
            <a:ext cx="2743200" cy="365125"/>
          </a:xfrm>
        </p:spPr>
        <p:txBody>
          <a:bodyPr/>
          <a:lstStyle/>
          <a:p>
            <a:fld id="{BD799F41-A33A-7F49-A270-F6D562E209B4}" type="slidenum">
              <a:rPr lang="en-US" smtClean="0"/>
              <a:t>7</a:t>
            </a:fld>
            <a:endParaRPr lang="en-US" dirty="0"/>
          </a:p>
        </p:txBody>
      </p:sp>
      <p:sp>
        <p:nvSpPr>
          <p:cNvPr id="10" name="Snip Single Corner Rectangle 9"/>
          <p:cNvSpPr/>
          <p:nvPr/>
        </p:nvSpPr>
        <p:spPr>
          <a:xfrm>
            <a:off x="100008" y="1226509"/>
            <a:ext cx="11901492" cy="73019"/>
          </a:xfrm>
          <a:prstGeom prst="snip1Rect">
            <a:avLst/>
          </a:prstGeom>
          <a:gradFill flip="none" rotWithShape="1">
            <a:gsLst>
              <a:gs pos="0">
                <a:srgbClr val="1E5C99"/>
              </a:gs>
              <a:gs pos="50000">
                <a:srgbClr val="2877C4"/>
              </a:gs>
              <a:gs pos="100000">
                <a:srgbClr val="389D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45300" y="1491232"/>
            <a:ext cx="10929262" cy="509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79438"/>
            <a:r>
              <a:rPr lang="ru-RU" sz="2500" dirty="0">
                <a:solidFill>
                  <a:srgbClr val="000000"/>
                </a:solidFill>
                <a:latin typeface="Times New Roman" charset="0"/>
                <a:ea typeface="Times New Roman" charset="0"/>
              </a:rPr>
              <a:t>Несмотря на то, что спутниковые системы навигации постоянно совершенствуются, точность таких систем пока хуже чем точность бортовых датчиков. Поэтому для реализации «импульсного» алгоритма управления для коррекции движения используется скорости ТС и расстояние до впереди идущего ТС.</a:t>
            </a:r>
          </a:p>
          <a:p>
            <a:pPr indent="579438"/>
            <a:endParaRPr lang="ru-RU" sz="2500" dirty="0">
              <a:solidFill>
                <a:srgbClr val="000000"/>
              </a:solidFill>
              <a:latin typeface="Times New Roman" charset="0"/>
              <a:ea typeface="Times New Roman" charset="0"/>
            </a:endParaRPr>
          </a:p>
          <a:p>
            <a:pPr indent="579438"/>
            <a:r>
              <a:rPr lang="ru-RU" sz="2500" dirty="0">
                <a:solidFill>
                  <a:srgbClr val="000000"/>
                </a:solidFill>
                <a:latin typeface="Times New Roman" charset="0"/>
                <a:ea typeface="Times New Roman" charset="0"/>
              </a:rPr>
              <a:t>Система управления движением выбрав оптимальную скважность транспортных потоков передает БТС </a:t>
            </a:r>
            <a:r>
              <a:rPr lang="ru-RU" sz="2500" dirty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</a:rPr>
              <a:t>необходимую дистанцию от впереди идущего ТС и временя, за которое эта дистанция должна быть образована. БТС выполняет эту команду с учетом критерия минимизации ускорений.</a:t>
            </a:r>
          </a:p>
          <a:p>
            <a:pPr indent="579438"/>
            <a:endParaRPr lang="ru-RU" sz="2500" dirty="0">
              <a:solidFill>
                <a:srgbClr val="000000"/>
              </a:solidFill>
              <a:latin typeface="Times New Roman" charset="0"/>
              <a:ea typeface="Times New Roman" charset="0"/>
            </a:endParaRPr>
          </a:p>
          <a:p>
            <a:pPr indent="579438"/>
            <a:r>
              <a:rPr lang="ru-RU" sz="2500" dirty="0">
                <a:solidFill>
                  <a:srgbClr val="000000"/>
                </a:solidFill>
                <a:latin typeface="Times New Roman" charset="0"/>
                <a:ea typeface="Times New Roman" charset="0"/>
              </a:rPr>
              <a:t>Для такого управления возможны три варианта сближения и три варианта отдаления:</a:t>
            </a:r>
            <a:endParaRPr lang="en-US" sz="25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648" y="213293"/>
            <a:ext cx="750419" cy="8863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5" y="204193"/>
            <a:ext cx="877034" cy="87703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43583" y="274253"/>
            <a:ext cx="9741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1E5C99"/>
                </a:solidFill>
              </a:rPr>
              <a:t>Алгоритмы корректирующих воздействий</a:t>
            </a:r>
            <a:endParaRPr lang="en-US" sz="4000" b="1" dirty="0">
              <a:solidFill>
                <a:srgbClr val="1E5C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143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24975" y="6542094"/>
            <a:ext cx="2743200" cy="365125"/>
          </a:xfrm>
        </p:spPr>
        <p:txBody>
          <a:bodyPr/>
          <a:lstStyle/>
          <a:p>
            <a:fld id="{BD799F41-A33A-7F49-A270-F6D562E209B4}" type="slidenum">
              <a:rPr lang="en-US" smtClean="0"/>
              <a:t>8</a:t>
            </a:fld>
            <a:endParaRPr lang="en-US" dirty="0"/>
          </a:p>
        </p:txBody>
      </p:sp>
      <p:sp>
        <p:nvSpPr>
          <p:cNvPr id="10" name="Snip Single Corner Rectangle 9"/>
          <p:cNvSpPr/>
          <p:nvPr/>
        </p:nvSpPr>
        <p:spPr>
          <a:xfrm>
            <a:off x="100008" y="1226509"/>
            <a:ext cx="11901492" cy="73019"/>
          </a:xfrm>
          <a:prstGeom prst="snip1Rect">
            <a:avLst/>
          </a:prstGeom>
          <a:gradFill flip="none" rotWithShape="1">
            <a:gsLst>
              <a:gs pos="0">
                <a:srgbClr val="1E5C99"/>
              </a:gs>
              <a:gs pos="50000">
                <a:srgbClr val="2877C4"/>
              </a:gs>
              <a:gs pos="100000">
                <a:srgbClr val="389D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83620" y="5597925"/>
            <a:ext cx="1005404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ym typeface="Symbol" charset="2"/>
              </a:rPr>
              <a:t></a:t>
            </a:r>
            <a:r>
              <a:rPr lang="ru-RU" sz="2000" b="1" dirty="0" err="1"/>
              <a:t>V</a:t>
            </a:r>
            <a:r>
              <a:rPr lang="ru-RU" sz="2000" b="1" dirty="0"/>
              <a:t> </a:t>
            </a:r>
            <a:r>
              <a:rPr lang="ru-RU" sz="2000" dirty="0"/>
              <a:t>- разница в скоростях между БТС и БТС, идущим впереди; </a:t>
            </a:r>
            <a:endParaRPr lang="en-US" sz="2000" dirty="0"/>
          </a:p>
          <a:p>
            <a:r>
              <a:rPr lang="ru-RU" sz="2000" b="1" dirty="0" err="1"/>
              <a:t>T</a:t>
            </a:r>
            <a:r>
              <a:rPr lang="ru-RU" sz="2000" b="1" dirty="0"/>
              <a:t>    </a:t>
            </a:r>
            <a:r>
              <a:rPr lang="ru-RU" sz="2000" dirty="0"/>
              <a:t>- время, отведенное на выход не требуемую дистанцию; </a:t>
            </a:r>
            <a:endParaRPr lang="en-US" sz="2000" dirty="0"/>
          </a:p>
          <a:p>
            <a:r>
              <a:rPr lang="ru-RU" sz="2000" b="1" dirty="0" err="1"/>
              <a:t>D</a:t>
            </a:r>
            <a:r>
              <a:rPr lang="ru-RU" sz="2000" b="1" dirty="0"/>
              <a:t>   </a:t>
            </a:r>
            <a:r>
              <a:rPr lang="ru-RU" sz="2000" dirty="0"/>
              <a:t>- разница между текущей и требуемой дистанцией. 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33" t="39350" r="39381" b="34857"/>
          <a:stretch/>
        </p:blipFill>
        <p:spPr>
          <a:xfrm>
            <a:off x="1297575" y="2282564"/>
            <a:ext cx="4504568" cy="28772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8330350" y="3354029"/>
                <a:ext cx="1676421" cy="8310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charset="0"/>
                        </a:rPr>
                        <m:t>𝒂</m:t>
                      </m:r>
                      <m:r>
                        <a:rPr lang="en-US" sz="2400" b="0" i="0">
                          <a:latin typeface="Cambria Math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charset="0"/>
                            </a:rPr>
                            <m:t>𝜟</m:t>
                          </m:r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charset="0"/>
                                </a:rPr>
                                <m:t>𝑽</m:t>
                              </m:r>
                            </m:e>
                            <m:sup>
                              <m:r>
                                <a:rPr lang="en-US" sz="2400" b="0" i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0">
                              <a:latin typeface="Cambria Math" charset="0"/>
                            </a:rPr>
                            <m:t>2</m:t>
                          </m:r>
                          <m:r>
                            <a:rPr lang="en-US" sz="2400" b="1" i="1">
                              <a:latin typeface="Cambria Math" charset="0"/>
                            </a:rPr>
                            <m:t>𝑫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350" y="3354029"/>
                <a:ext cx="1676421" cy="83106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83620" y="1655544"/>
                <a:ext cx="50790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400" b="1" i="1" smtClean="0">
                        <a:solidFill>
                          <a:srgbClr val="000000"/>
                        </a:solidFill>
                        <a:effectLst/>
                        <a:latin typeface="Cambria Math" charset="0"/>
                        <a:ea typeface="Times New Roman" charset="0"/>
                        <a:cs typeface="Times New Roman" charset="0"/>
                      </a:rPr>
                      <m:t>Вариант </m:t>
                    </m:r>
                    <m:r>
                      <a:rPr lang="ru-RU" sz="2400" b="1" i="1" smtClean="0">
                        <a:solidFill>
                          <a:srgbClr val="000000"/>
                        </a:solidFill>
                        <a:effectLst/>
                        <a:latin typeface="Cambria Math" charset="0"/>
                        <a:ea typeface="Times New Roman" charset="0"/>
                        <a:cs typeface="Times New Roman" charset="0"/>
                      </a:rPr>
                      <m:t>𝟏</m:t>
                    </m:r>
                    <m:r>
                      <a:rPr lang="ru-RU" sz="2400" b="1" i="1" smtClean="0">
                        <a:solidFill>
                          <a:srgbClr val="000000"/>
                        </a:solidFill>
                        <a:effectLst/>
                        <a:latin typeface="Cambria Math" charset="0"/>
                        <a:ea typeface="Times New Roman" charset="0"/>
                        <a:cs typeface="Times New Roman" charset="0"/>
                      </a:rPr>
                      <m:t>:    ∆</m:t>
                    </m:r>
                    <m:r>
                      <a:rPr lang="en-US" sz="2400" b="1" i="1">
                        <a:solidFill>
                          <a:srgbClr val="000000"/>
                        </a:solidFill>
                        <a:effectLst/>
                        <a:latin typeface="Cambria Math" charset="0"/>
                        <a:ea typeface="Times New Roman" charset="0"/>
                        <a:cs typeface="Times New Roman" charset="0"/>
                      </a:rPr>
                      <m:t>𝑽</m:t>
                    </m:r>
                    <m:r>
                      <a:rPr lang="ru-RU" sz="2400" b="1" i="1">
                        <a:solidFill>
                          <a:srgbClr val="000000"/>
                        </a:solidFill>
                        <a:effectLst/>
                        <a:latin typeface="Cambria Math" charset="0"/>
                        <a:ea typeface="Times New Roman" charset="0"/>
                        <a:cs typeface="Times New Roman" charset="0"/>
                      </a:rPr>
                      <m:t>&gt;</m:t>
                    </m:r>
                    <m:r>
                      <a:rPr lang="ru-RU" sz="2400" b="1" i="1">
                        <a:solidFill>
                          <a:srgbClr val="000000"/>
                        </a:solidFill>
                        <a:effectLst/>
                        <a:latin typeface="Cambria Math" charset="0"/>
                        <a:ea typeface="Times New Roman" charset="0"/>
                        <a:cs typeface="Times New Roman" charset="0"/>
                      </a:rPr>
                      <m:t>𝟎</m:t>
                    </m:r>
                  </m:oMath>
                </a14:m>
                <a:r>
                  <a:rPr lang="ru-RU" sz="2400" b="1" dirty="0">
                    <a:solidFill>
                      <a:srgbClr val="000000"/>
                    </a:solidFill>
                    <a:effectLst/>
                    <a:latin typeface="Times New Roman" charset="0"/>
                    <a:ea typeface="Times New Roman" charset="0"/>
                  </a:rPr>
                  <a:t> и </a:t>
                </a:r>
                <a14:m>
                  <m:oMath xmlns:m="http://schemas.openxmlformats.org/officeDocument/2006/math">
                    <m:r>
                      <a:rPr lang="ru-RU" sz="2400" b="1" i="1">
                        <a:solidFill>
                          <a:srgbClr val="000000"/>
                        </a:solidFill>
                        <a:effectLst/>
                        <a:latin typeface="Cambria Math" charset="0"/>
                        <a:ea typeface="Times New Roman" charset="0"/>
                        <a:cs typeface="Times New Roman" charset="0"/>
                      </a:rPr>
                      <m:t>𝑫</m:t>
                    </m:r>
                    <m:r>
                      <a:rPr lang="ru-RU" sz="2400" b="1" i="1">
                        <a:solidFill>
                          <a:srgbClr val="000000"/>
                        </a:solidFill>
                        <a:effectLst/>
                        <a:latin typeface="Cambria Math" charset="0"/>
                        <a:ea typeface="Times New Roman" charset="0"/>
                        <a:cs typeface="Times New Roman" charset="0"/>
                      </a:rPr>
                      <m:t>≤</m:t>
                    </m:r>
                    <m:r>
                      <a:rPr lang="ru-RU" sz="2400" b="1" i="1">
                        <a:solidFill>
                          <a:srgbClr val="000000"/>
                        </a:solidFill>
                        <a:effectLst/>
                        <a:latin typeface="Cambria Math" charset="0"/>
                        <a:ea typeface="Times New Roman" charset="0"/>
                        <a:cs typeface="Times New Roman" charset="0"/>
                      </a:rPr>
                      <m:t>𝟎</m:t>
                    </m:r>
                    <m:r>
                      <a:rPr lang="ru-RU" sz="2400" b="1" i="1">
                        <a:solidFill>
                          <a:srgbClr val="000000"/>
                        </a:solidFill>
                        <a:effectLst/>
                        <a:latin typeface="Cambria Math" charset="0"/>
                        <a:ea typeface="Times New Roman" charset="0"/>
                        <a:cs typeface="Times New Roman" charset="0"/>
                      </a:rPr>
                      <m:t>.</m:t>
                    </m:r>
                    <m:r>
                      <a:rPr lang="ru-RU" sz="2400" b="1" i="1">
                        <a:solidFill>
                          <a:srgbClr val="000000"/>
                        </a:solidFill>
                        <a:effectLst/>
                        <a:latin typeface="Cambria Math" charset="0"/>
                        <a:ea typeface="Times New Roman" charset="0"/>
                        <a:cs typeface="Times New Roman" charset="0"/>
                      </a:rPr>
                      <m:t>𝟓</m:t>
                    </m:r>
                    <m:r>
                      <a:rPr lang="ru-RU" sz="2400" b="1" i="1">
                        <a:solidFill>
                          <a:srgbClr val="000000"/>
                        </a:solidFill>
                        <a:effectLst/>
                        <a:latin typeface="Cambria Math" charset="0"/>
                        <a:ea typeface="Times New Roman" charset="0"/>
                        <a:cs typeface="Times New Roman" charset="0"/>
                      </a:rPr>
                      <m:t>𝑻</m:t>
                    </m:r>
                    <m:r>
                      <a:rPr lang="ru-RU" sz="2400" b="1" i="1">
                        <a:solidFill>
                          <a:srgbClr val="000000"/>
                        </a:solidFill>
                        <a:effectLst/>
                        <a:latin typeface="Cambria Math" charset="0"/>
                        <a:ea typeface="Times New Roman" charset="0"/>
                        <a:cs typeface="Times New Roman" charset="0"/>
                      </a:rPr>
                      <m:t>∆</m:t>
                    </m:r>
                    <m:r>
                      <a:rPr lang="ru-RU" sz="2400" b="1" i="1">
                        <a:solidFill>
                          <a:srgbClr val="000000"/>
                        </a:solidFill>
                        <a:effectLst/>
                        <a:latin typeface="Cambria Math" charset="0"/>
                        <a:ea typeface="Times New Roman" charset="0"/>
                        <a:cs typeface="Times New Roman" charset="0"/>
                      </a:rPr>
                      <m:t>𝑽</m:t>
                    </m:r>
                  </m:oMath>
                </a14:m>
                <a:r>
                  <a:rPr lang="en-US" sz="2400" b="1" dirty="0">
                    <a:effectLst/>
                  </a:rPr>
                  <a:t> 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20" y="1655544"/>
                <a:ext cx="5079083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840" t="-105333" b="-1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648" y="213293"/>
            <a:ext cx="750419" cy="8863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5" y="204193"/>
            <a:ext cx="877034" cy="87703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43583" y="274253"/>
            <a:ext cx="9741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1E5C99"/>
                </a:solidFill>
              </a:rPr>
              <a:t>Алгоритмы корректирующих воздействий</a:t>
            </a:r>
            <a:endParaRPr lang="en-US" sz="4000" b="1" dirty="0">
              <a:solidFill>
                <a:srgbClr val="1E5C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049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24975" y="6542094"/>
            <a:ext cx="2743200" cy="365125"/>
          </a:xfrm>
        </p:spPr>
        <p:txBody>
          <a:bodyPr/>
          <a:lstStyle/>
          <a:p>
            <a:fld id="{BD799F41-A33A-7F49-A270-F6D562E209B4}" type="slidenum">
              <a:rPr lang="en-US" smtClean="0"/>
              <a:t>9</a:t>
            </a:fld>
            <a:endParaRPr lang="en-US" dirty="0"/>
          </a:p>
        </p:txBody>
      </p:sp>
      <p:sp>
        <p:nvSpPr>
          <p:cNvPr id="10" name="Snip Single Corner Rectangle 9"/>
          <p:cNvSpPr/>
          <p:nvPr/>
        </p:nvSpPr>
        <p:spPr>
          <a:xfrm>
            <a:off x="100008" y="1226509"/>
            <a:ext cx="11901492" cy="73019"/>
          </a:xfrm>
          <a:prstGeom prst="snip1Rect">
            <a:avLst/>
          </a:prstGeom>
          <a:gradFill flip="none" rotWithShape="1">
            <a:gsLst>
              <a:gs pos="0">
                <a:srgbClr val="1E5C99"/>
              </a:gs>
              <a:gs pos="50000">
                <a:srgbClr val="2877C4"/>
              </a:gs>
              <a:gs pos="100000">
                <a:srgbClr val="389D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31368" y="5532610"/>
            <a:ext cx="1005404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ym typeface="Symbol" charset="2"/>
              </a:rPr>
              <a:t></a:t>
            </a:r>
            <a:r>
              <a:rPr lang="ru-RU" sz="2000" b="1" dirty="0" err="1"/>
              <a:t>V</a:t>
            </a:r>
            <a:r>
              <a:rPr lang="ru-RU" sz="2000" b="1" dirty="0"/>
              <a:t> </a:t>
            </a:r>
            <a:r>
              <a:rPr lang="en-US" sz="2000" b="1" dirty="0"/>
              <a:t>   </a:t>
            </a:r>
            <a:r>
              <a:rPr lang="ru-RU" sz="2000" dirty="0"/>
              <a:t>- разница в скоростях между БТС и БТС, идущим впереди;</a:t>
            </a:r>
          </a:p>
          <a:p>
            <a:r>
              <a:rPr lang="ru-RU" sz="2000" b="1" dirty="0" err="1"/>
              <a:t>V</a:t>
            </a:r>
            <a:r>
              <a:rPr lang="en-US" sz="2000" b="1" baseline="-25000" dirty="0"/>
              <a:t>max</a:t>
            </a:r>
            <a:r>
              <a:rPr lang="ru-RU" sz="2000" b="1" dirty="0"/>
              <a:t> </a:t>
            </a:r>
            <a:r>
              <a:rPr lang="ru-RU" sz="2000" dirty="0"/>
              <a:t>– максимальная скорость, до которой необходимо</a:t>
            </a:r>
            <a:r>
              <a:rPr lang="en-US" sz="2000" dirty="0"/>
              <a:t> </a:t>
            </a:r>
            <a:r>
              <a:rPr lang="ru-RU" sz="2000" dirty="0"/>
              <a:t>разогнаться БТС;</a:t>
            </a:r>
            <a:endParaRPr lang="en-US" sz="2000" dirty="0"/>
          </a:p>
          <a:p>
            <a:r>
              <a:rPr lang="ru-RU" sz="2000" b="1" dirty="0" err="1"/>
              <a:t>T</a:t>
            </a:r>
            <a:r>
              <a:rPr lang="ru-RU" sz="2000" b="1" dirty="0"/>
              <a:t>   </a:t>
            </a:r>
            <a:r>
              <a:rPr lang="en-US" sz="2000" b="1" dirty="0"/>
              <a:t>   </a:t>
            </a:r>
            <a:r>
              <a:rPr lang="ru-RU" sz="2000" b="1" dirty="0"/>
              <a:t> </a:t>
            </a:r>
            <a:r>
              <a:rPr lang="ru-RU" sz="2000" dirty="0"/>
              <a:t>- время, отведенное на выход не требуемую дистанцию; </a:t>
            </a:r>
            <a:endParaRPr lang="en-US" sz="2000" dirty="0"/>
          </a:p>
          <a:p>
            <a:r>
              <a:rPr lang="ru-RU" sz="2000" b="1" dirty="0" err="1"/>
              <a:t>D</a:t>
            </a:r>
            <a:r>
              <a:rPr lang="ru-RU" sz="2000" b="1" dirty="0"/>
              <a:t>   </a:t>
            </a:r>
            <a:r>
              <a:rPr lang="en-US" sz="2000" b="1" dirty="0"/>
              <a:t>   </a:t>
            </a:r>
            <a:r>
              <a:rPr lang="ru-RU" sz="2000" dirty="0"/>
              <a:t>- разница между текущей и требуемой дистанцией. 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31368" y="1655544"/>
                <a:ext cx="498931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1" i="1" smtClean="0">
                          <a:solidFill>
                            <a:srgbClr val="000000"/>
                          </a:solidFill>
                          <a:effectLst/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Вариант 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effectLst/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𝟐</m:t>
                      </m:r>
                      <m:r>
                        <a:rPr lang="ru-RU" sz="2400" b="1" i="1" smtClean="0">
                          <a:solidFill>
                            <a:srgbClr val="000000"/>
                          </a:solidFill>
                          <a:effectLst/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: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effectLst/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   </m:t>
                      </m:r>
                      <m:r>
                        <a:rPr lang="ru-RU" sz="2400" b="1" i="1">
                          <a:latin typeface="Cambria Math" charset="0"/>
                        </a:rPr>
                        <m:t>∆</m:t>
                      </m:r>
                      <m:r>
                        <a:rPr lang="en-US" sz="2400" b="1" i="1">
                          <a:latin typeface="Cambria Math" charset="0"/>
                        </a:rPr>
                        <m:t>𝑽</m:t>
                      </m:r>
                      <m:r>
                        <a:rPr lang="ru-RU" sz="2400" b="1" i="1">
                          <a:latin typeface="Cambria Math" charset="0"/>
                        </a:rPr>
                        <m:t>&gt;</m:t>
                      </m:r>
                      <m:r>
                        <a:rPr lang="ru-RU" sz="2400" b="1" i="1">
                          <a:latin typeface="Cambria Math" charset="0"/>
                        </a:rPr>
                        <m:t>𝟎</m:t>
                      </m:r>
                      <m:r>
                        <m:rPr>
                          <m:nor/>
                        </m:rPr>
                        <a:rPr lang="ru-RU" sz="2400" b="1"/>
                        <m:t> и </m:t>
                      </m:r>
                      <m:r>
                        <a:rPr lang="ru-RU" sz="2400" b="1" i="1">
                          <a:latin typeface="Cambria Math" charset="0"/>
                        </a:rPr>
                        <m:t>𝑫</m:t>
                      </m:r>
                      <m:r>
                        <a:rPr lang="ru-RU" sz="2400" b="1" i="1">
                          <a:latin typeface="Cambria Math" charset="0"/>
                        </a:rPr>
                        <m:t>&gt;</m:t>
                      </m:r>
                      <m:r>
                        <a:rPr lang="ru-RU" sz="2400" b="1" i="1">
                          <a:latin typeface="Cambria Math" charset="0"/>
                        </a:rPr>
                        <m:t>𝟎</m:t>
                      </m:r>
                      <m:r>
                        <a:rPr lang="ru-RU" sz="2400" b="1" i="1">
                          <a:latin typeface="Cambria Math" charset="0"/>
                        </a:rPr>
                        <m:t>.</m:t>
                      </m:r>
                      <m:r>
                        <a:rPr lang="ru-RU" sz="2400" b="1" i="1">
                          <a:latin typeface="Cambria Math" charset="0"/>
                        </a:rPr>
                        <m:t>𝟓</m:t>
                      </m:r>
                      <m:r>
                        <a:rPr lang="ru-RU" sz="2400" b="1" i="1">
                          <a:latin typeface="Cambria Math" charset="0"/>
                        </a:rPr>
                        <m:t>𝑻</m:t>
                      </m:r>
                      <m:r>
                        <a:rPr lang="ru-RU" sz="2400" b="1" i="1">
                          <a:latin typeface="Cambria Math" charset="0"/>
                        </a:rPr>
                        <m:t>∆</m:t>
                      </m:r>
                      <m:r>
                        <a:rPr lang="ru-RU" sz="2400" b="1" i="1">
                          <a:latin typeface="Cambria Math" charset="0"/>
                        </a:rPr>
                        <m:t>𝑽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68" y="1655544"/>
                <a:ext cx="4989315" cy="461665"/>
              </a:xfrm>
              <a:prstGeom prst="rect">
                <a:avLst/>
              </a:prstGeom>
              <a:blipFill rotWithShape="0">
                <a:blip r:embed="rId4"/>
                <a:stretch>
                  <a:fillRect t="-105333" b="-1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4" t="20214" r="14687" b="17333"/>
          <a:stretch/>
        </p:blipFill>
        <p:spPr>
          <a:xfrm>
            <a:off x="1493516" y="2295833"/>
            <a:ext cx="3261363" cy="28299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048577" y="2267774"/>
                <a:ext cx="2697598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charset="0"/>
                        </a:rPr>
                        <m:t>𝒕</m:t>
                      </m:r>
                      <m:r>
                        <a:rPr lang="en-US" sz="2400" b="0" i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sz="24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charset="0"/>
                                </a:rPr>
                                <m:t>𝑻</m:t>
                              </m:r>
                              <m:r>
                                <a:rPr lang="en-US" sz="2400" b="0" i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charset="0"/>
                                    </a:rPr>
                                    <m:t>𝒎𝒂𝒙</m:t>
                                  </m:r>
                                </m:sub>
                              </m:sSub>
                              <m:r>
                                <a:rPr lang="en-US" sz="2400" b="0" i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latin typeface="Cambria Math" charset="0"/>
                                </a:rPr>
                                <m:t>𝜟</m:t>
                              </m:r>
                              <m:r>
                                <a:rPr lang="en-US" sz="2400" b="1" i="1">
                                  <a:latin typeface="Cambria Math" charset="0"/>
                                </a:rPr>
                                <m:t>𝑽</m:t>
                              </m:r>
                            </m:e>
                          </m:d>
                        </m:num>
                        <m:den>
                          <m:r>
                            <a:rPr lang="en-US" sz="2400" b="0" i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charset="0"/>
                                </a:rPr>
                                <m:t>𝒎𝒂𝒙</m:t>
                              </m:r>
                            </m:sub>
                          </m:sSub>
                          <m:r>
                            <a:rPr lang="en-US" sz="2400" b="0" i="0">
                              <a:latin typeface="Cambria Math" charset="0"/>
                            </a:rPr>
                            <m:t>−</m:t>
                          </m:r>
                          <m:r>
                            <a:rPr lang="en-US" sz="2400" b="1" i="1">
                              <a:latin typeface="Cambria Math" charset="0"/>
                            </a:rPr>
                            <m:t>𝜟</m:t>
                          </m:r>
                          <m:r>
                            <a:rPr lang="en-US" sz="2400" b="1" i="1">
                              <a:latin typeface="Cambria Math" charset="0"/>
                            </a:rPr>
                            <m:t>𝑽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577" y="2267774"/>
                <a:ext cx="2697598" cy="87126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048577" y="3392354"/>
                <a:ext cx="5739072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1" i="1">
                          <a:latin typeface="Cambria Math" charset="0"/>
                        </a:rPr>
                        <m:t>𝟐</m:t>
                      </m:r>
                      <m:r>
                        <a:rPr lang="en-US" sz="2400" b="1" i="1">
                          <a:latin typeface="Cambria Math" charset="0"/>
                        </a:rPr>
                        <m:t>𝑻</m:t>
                      </m:r>
                      <m:sSubSup>
                        <m:sSub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latin typeface="Cambria Math" charset="0"/>
                            </a:rPr>
                            <m:t>𝑽</m:t>
                          </m:r>
                        </m:e>
                        <m:sub>
                          <m:r>
                            <a:rPr lang="en-US" sz="2400" b="1" i="1">
                              <a:latin typeface="Cambria Math" charset="0"/>
                            </a:rPr>
                            <m:t>𝒎𝒂𝒙</m:t>
                          </m:r>
                        </m:sub>
                        <m:sup>
                          <m:r>
                            <a:rPr lang="ru-RU" sz="2400" b="1" i="1">
                              <a:latin typeface="Cambria Math" charset="0"/>
                            </a:rPr>
                            <m:t>𝟐</m:t>
                          </m:r>
                        </m:sup>
                      </m:sSubSup>
                      <m:r>
                        <a:rPr lang="ru-RU" sz="2400" b="1" i="1">
                          <a:latin typeface="Cambria Math" charset="0"/>
                        </a:rPr>
                        <m:t>−</m:t>
                      </m:r>
                      <m:r>
                        <a:rPr lang="ru-RU" sz="2400" b="1" i="1">
                          <a:latin typeface="Cambria Math" charset="0"/>
                        </a:rPr>
                        <m:t>𝟒</m:t>
                      </m:r>
                      <m:r>
                        <a:rPr lang="en-US" sz="2400" b="1" i="1">
                          <a:latin typeface="Cambria Math" charset="0"/>
                        </a:rPr>
                        <m:t>𝑫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charset="0"/>
                            </a:rPr>
                            <m:t>𝑽</m:t>
                          </m:r>
                        </m:e>
                        <m:sub>
                          <m:r>
                            <a:rPr lang="en-US" sz="2400" b="1" i="1">
                              <a:latin typeface="Cambria Math" charset="0"/>
                            </a:rPr>
                            <m:t>𝒎𝒂𝒙</m:t>
                          </m:r>
                        </m:sub>
                      </m:sSub>
                      <m:r>
                        <a:rPr lang="ru-RU" sz="2400" b="1" i="1">
                          <a:latin typeface="Cambria Math" charset="0"/>
                        </a:rPr>
                        <m:t>+∆</m:t>
                      </m:r>
                      <m:r>
                        <a:rPr lang="ru-RU" sz="2400" b="1" i="1">
                          <a:latin typeface="Cambria Math" charset="0"/>
                        </a:rPr>
                        <m:t>𝑽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b="1" i="1">
                              <a:latin typeface="Cambria Math" charset="0"/>
                            </a:rPr>
                            <m:t>𝟐</m:t>
                          </m:r>
                          <m:r>
                            <a:rPr lang="ru-RU" sz="2400" b="1" i="1">
                              <a:latin typeface="Cambria Math" charset="0"/>
                            </a:rPr>
                            <m:t>𝑫</m:t>
                          </m:r>
                          <m:r>
                            <a:rPr lang="ru-RU" sz="2400" b="1" i="1">
                              <a:latin typeface="Cambria Math" charset="0"/>
                            </a:rPr>
                            <m:t>−</m:t>
                          </m:r>
                          <m:r>
                            <a:rPr lang="ru-RU" sz="2400" b="1" i="1">
                              <a:latin typeface="Cambria Math" charset="0"/>
                            </a:rPr>
                            <m:t>𝑻</m:t>
                          </m:r>
                          <m:r>
                            <a:rPr lang="ru-RU" sz="2400" b="1" i="1">
                              <a:latin typeface="Cambria Math" charset="0"/>
                            </a:rPr>
                            <m:t>∆</m:t>
                          </m:r>
                          <m:r>
                            <a:rPr lang="ru-RU" sz="2400" b="1" i="1">
                              <a:latin typeface="Cambria Math" charset="0"/>
                            </a:rPr>
                            <m:t>𝑽</m:t>
                          </m:r>
                        </m:e>
                      </m:d>
                      <m:r>
                        <a:rPr lang="ru-RU" sz="2400" b="1" i="1">
                          <a:latin typeface="Cambria Math" charset="0"/>
                        </a:rPr>
                        <m:t>=</m:t>
                      </m:r>
                      <m:r>
                        <a:rPr lang="ru-RU" sz="2400" b="1" i="1">
                          <a:latin typeface="Cambria Math" charset="0"/>
                        </a:rPr>
                        <m:t>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577" y="3392354"/>
                <a:ext cx="5739072" cy="47000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048577" y="4233394"/>
                <a:ext cx="2310184" cy="7850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charset="0"/>
                        </a:rPr>
                        <m:t>𝒂</m:t>
                      </m:r>
                      <m:r>
                        <a:rPr lang="en-US" sz="2400" b="0" i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charset="0"/>
                                </a:rPr>
                                <m:t>𝒎𝒂𝒙</m:t>
                              </m:r>
                            </m:sub>
                          </m:sSub>
                          <m:r>
                            <a:rPr lang="en-US" sz="2400" b="0" i="0">
                              <a:latin typeface="Cambria Math" charset="0"/>
                            </a:rPr>
                            <m:t>−</m:t>
                          </m:r>
                          <m:r>
                            <a:rPr lang="en-US" sz="2400" b="1" i="1">
                              <a:latin typeface="Cambria Math" charset="0"/>
                            </a:rPr>
                            <m:t>𝜟</m:t>
                          </m:r>
                          <m:r>
                            <a:rPr lang="en-US" sz="2400" b="1" i="1">
                              <a:latin typeface="Cambria Math" charset="0"/>
                            </a:rPr>
                            <m:t>𝑽</m:t>
                          </m:r>
                        </m:num>
                        <m:den>
                          <m:r>
                            <a:rPr lang="en-US" sz="2400" b="1" i="1">
                              <a:latin typeface="Cambria Math" charset="0"/>
                            </a:rPr>
                            <m:t>𝒕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577" y="4233394"/>
                <a:ext cx="2310184" cy="7850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648" y="213293"/>
            <a:ext cx="750419" cy="8863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5" y="204193"/>
            <a:ext cx="877034" cy="87703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43583" y="274253"/>
            <a:ext cx="9741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1E5C99"/>
                </a:solidFill>
              </a:rPr>
              <a:t>Алгоритмы корректирующих воздействий</a:t>
            </a:r>
            <a:endParaRPr lang="en-US" sz="4000" b="1" dirty="0">
              <a:solidFill>
                <a:srgbClr val="1E5C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143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3323</TotalTime>
  <Words>1141</Words>
  <Application>Microsoft Office PowerPoint</Application>
  <PresentationFormat>Широкоэкранный</PresentationFormat>
  <Paragraphs>159</Paragraphs>
  <Slides>16</Slides>
  <Notes>15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Symbol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Vladimir Rakhmanov</dc:creator>
  <cp:lastModifiedBy>Сергей Рахманов</cp:lastModifiedBy>
  <cp:revision>62</cp:revision>
  <dcterms:created xsi:type="dcterms:W3CDTF">2017-01-06T13:09:07Z</dcterms:created>
  <dcterms:modified xsi:type="dcterms:W3CDTF">2017-01-08T20:38:17Z</dcterms:modified>
</cp:coreProperties>
</file>